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05" r:id="rId3"/>
    <p:sldId id="257" r:id="rId4"/>
    <p:sldId id="260" r:id="rId5"/>
    <p:sldId id="261" r:id="rId6"/>
    <p:sldId id="307"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306" r:id="rId20"/>
    <p:sldId id="276" r:id="rId21"/>
    <p:sldId id="277" r:id="rId22"/>
    <p:sldId id="278" r:id="rId23"/>
    <p:sldId id="301" r:id="rId24"/>
    <p:sldId id="302" r:id="rId25"/>
    <p:sldId id="303" r:id="rId26"/>
    <p:sldId id="304" r:id="rId27"/>
    <p:sldId id="279" r:id="rId28"/>
    <p:sldId id="280" r:id="rId29"/>
    <p:sldId id="281" r:id="rId30"/>
    <p:sldId id="284" r:id="rId31"/>
    <p:sldId id="286" r:id="rId32"/>
    <p:sldId id="287" r:id="rId33"/>
    <p:sldId id="291" r:id="rId34"/>
    <p:sldId id="292" r:id="rId35"/>
    <p:sldId id="293" r:id="rId36"/>
    <p:sldId id="295" r:id="rId37"/>
    <p:sldId id="296" r:id="rId38"/>
    <p:sldId id="297" r:id="rId39"/>
    <p:sldId id="298" r:id="rId40"/>
    <p:sldId id="299" r:id="rId41"/>
    <p:sldId id="300"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00" autoAdjust="0"/>
    <p:restoredTop sz="94660"/>
  </p:normalViewPr>
  <p:slideViewPr>
    <p:cSldViewPr>
      <p:cViewPr varScale="1">
        <p:scale>
          <a:sx n="80" d="100"/>
          <a:sy n="80" d="100"/>
        </p:scale>
        <p:origin x="1574" y="3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5.wmf"/><Relationship Id="rId7" Type="http://schemas.openxmlformats.org/officeDocument/2006/relationships/image" Target="../media/image59.wmf"/><Relationship Id="rId2" Type="http://schemas.openxmlformats.org/officeDocument/2006/relationships/image" Target="../media/image54.wmf"/><Relationship Id="rId1" Type="http://schemas.openxmlformats.org/officeDocument/2006/relationships/image" Target="../media/image31.wmf"/><Relationship Id="rId6" Type="http://schemas.openxmlformats.org/officeDocument/2006/relationships/image" Target="../media/image58.wmf"/><Relationship Id="rId5" Type="http://schemas.openxmlformats.org/officeDocument/2006/relationships/image" Target="../media/image57.wmf"/><Relationship Id="rId4" Type="http://schemas.openxmlformats.org/officeDocument/2006/relationships/image" Target="../media/image5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24.wmf"/><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image" Target="../media/image78.wmf"/><Relationship Id="rId7" Type="http://schemas.openxmlformats.org/officeDocument/2006/relationships/image" Target="../media/image82.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24.wmf"/><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3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9.wmf"/><Relationship Id="rId7" Type="http://schemas.openxmlformats.org/officeDocument/2006/relationships/image" Target="../media/image53.wmf"/><Relationship Id="rId2" Type="http://schemas.openxmlformats.org/officeDocument/2006/relationships/image" Target="../media/image48.wmf"/><Relationship Id="rId1" Type="http://schemas.openxmlformats.org/officeDocument/2006/relationships/image" Target="../media/image24.wmf"/><Relationship Id="rId6" Type="http://schemas.openxmlformats.org/officeDocument/2006/relationships/image" Target="../media/image52.wmf"/><Relationship Id="rId5" Type="http://schemas.openxmlformats.org/officeDocument/2006/relationships/image" Target="../media/image51.wmf"/><Relationship Id="rId4"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118D37-73EB-47D2-8DC3-A715CE249F79}" type="datetimeFigureOut">
              <a:rPr lang="en-US" smtClean="0"/>
              <a:pPr/>
              <a:t>8/2/2019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C9BC9C-36B9-4F2C-A028-D2A5FECFFB6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DC9BC9C-36B9-4F2C-A028-D2A5FECFFB66}"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C9BC9C-36B9-4F2C-A028-D2A5FECFFB66}" type="slidenum">
              <a:rPr lang="en-US" smtClean="0"/>
              <a:pPr/>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C9BC9C-36B9-4F2C-A028-D2A5FECFFB66}" type="slidenum">
              <a:rPr lang="en-US" smtClean="0"/>
              <a:pPr/>
              <a:t>24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2E77989-B886-4920-9AC8-A345F3FBFCD5}" type="datetime1">
              <a:rPr lang="en-US" smtClean="0"/>
              <a:pPr/>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4E34B1-6812-4D4E-8E42-5EAED81097A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8F5C38-905C-4ED0-916C-08D5D88C6076}" type="datetime1">
              <a:rPr lang="en-US" smtClean="0"/>
              <a:pPr/>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4E34B1-6812-4D4E-8E42-5EAED81097A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A4F9C0-ED10-41F7-90A0-D9AEA4812CCC}" type="datetime1">
              <a:rPr lang="en-US" smtClean="0"/>
              <a:pPr/>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4E34B1-6812-4D4E-8E42-5EAED81097A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C8A4BC-CC31-4C1B-9E29-7C6C7EEA45ED}" type="datetime1">
              <a:rPr lang="en-US" smtClean="0"/>
              <a:pPr/>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4E34B1-6812-4D4E-8E42-5EAED81097A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37EB81-A192-4992-BA92-DE01A0970B05}" type="datetime1">
              <a:rPr lang="en-US" smtClean="0"/>
              <a:pPr/>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4E34B1-6812-4D4E-8E42-5EAED81097A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BBCC0E-111C-48CC-9A55-CE57BCA7B8BE}" type="datetime1">
              <a:rPr lang="en-US" smtClean="0"/>
              <a:pPr/>
              <a:t>8/2/2019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4E34B1-6812-4D4E-8E42-5EAED81097A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83840C-6E5E-481D-85CE-A570DF46F1A7}" type="datetime1">
              <a:rPr lang="en-US" smtClean="0"/>
              <a:pPr/>
              <a:t>8/2/2019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4E34B1-6812-4D4E-8E42-5EAED81097A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4F92DB-5489-4AF2-804E-5D9CB8BB0D72}" type="datetime1">
              <a:rPr lang="en-US" smtClean="0"/>
              <a:pPr/>
              <a:t>8/2/2019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4E34B1-6812-4D4E-8E42-5EAED81097A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94655D-66BB-4090-9098-44DC7C0C526C}" type="datetime1">
              <a:rPr lang="en-US" smtClean="0"/>
              <a:pPr/>
              <a:t>8/2/2019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4E34B1-6812-4D4E-8E42-5EAED81097A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84C670-48A5-44F1-BFA8-C3BB0AC293BB}" type="datetime1">
              <a:rPr lang="en-US" smtClean="0"/>
              <a:pPr/>
              <a:t>8/2/2019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4E34B1-6812-4D4E-8E42-5EAED81097A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ADAE1E-06BA-4A3E-861C-DC96D34C3759}" type="datetime1">
              <a:rPr lang="en-US" smtClean="0"/>
              <a:pPr/>
              <a:t>8/2/2019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4E34B1-6812-4D4E-8E42-5EAED81097A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74D16B-59EE-4864-99C4-35ACBAB376F3}" type="datetime1">
              <a:rPr lang="en-US" smtClean="0"/>
              <a:pPr/>
              <a:t>8/2/2019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4E34B1-6812-4D4E-8E42-5EAED81097A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30.e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29.wmf"/><Relationship Id="rId5" Type="http://schemas.openxmlformats.org/officeDocument/2006/relationships/oleObject" Target="../embeddings/oleObject13.bin"/><Relationship Id="rId4" Type="http://schemas.openxmlformats.org/officeDocument/2006/relationships/image" Target="../media/image24.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33.e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32.wmf"/><Relationship Id="rId5" Type="http://schemas.openxmlformats.org/officeDocument/2006/relationships/oleObject" Target="../embeddings/oleObject15.bin"/><Relationship Id="rId4" Type="http://schemas.openxmlformats.org/officeDocument/2006/relationships/image" Target="../media/image31.wmf"/></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oleObject" Target="../embeddings/oleObject16.bin"/><Relationship Id="rId7" Type="http://schemas.openxmlformats.org/officeDocument/2006/relationships/image" Target="../media/image34.wmf"/><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oleObject" Target="../embeddings/oleObject17.bin"/><Relationship Id="rId5" Type="http://schemas.openxmlformats.org/officeDocument/2006/relationships/image" Target="../media/image35.wmf"/><Relationship Id="rId4" Type="http://schemas.openxmlformats.org/officeDocument/2006/relationships/image" Target="../media/image31.wmf"/></Relationships>
</file>

<file path=ppt/slides/_rels/slide13.x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image" Target="../media/image40.w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oleObject" Target="../embeddings/oleObject22.bin"/><Relationship Id="rId2" Type="http://schemas.openxmlformats.org/officeDocument/2006/relationships/slideLayout" Target="../slideLayouts/slideLayout1.xml"/><Relationship Id="rId16" Type="http://schemas.openxmlformats.org/officeDocument/2006/relationships/image" Target="../media/image41.wmf"/><Relationship Id="rId1" Type="http://schemas.openxmlformats.org/officeDocument/2006/relationships/vmlDrawing" Target="../drawings/vmlDrawing7.vml"/><Relationship Id="rId6" Type="http://schemas.openxmlformats.org/officeDocument/2006/relationships/image" Target="../media/image37.wmf"/><Relationship Id="rId11" Type="http://schemas.openxmlformats.org/officeDocument/2006/relationships/image" Target="../media/image39.wmf"/><Relationship Id="rId5" Type="http://schemas.openxmlformats.org/officeDocument/2006/relationships/oleObject" Target="../embeddings/oleObject19.bin"/><Relationship Id="rId15" Type="http://schemas.openxmlformats.org/officeDocument/2006/relationships/oleObject" Target="../embeddings/oleObject23.bin"/><Relationship Id="rId10" Type="http://schemas.openxmlformats.org/officeDocument/2006/relationships/oleObject" Target="../embeddings/oleObject21.bin"/><Relationship Id="rId4" Type="http://schemas.openxmlformats.org/officeDocument/2006/relationships/image" Target="../media/image24.wmf"/><Relationship Id="rId9" Type="http://schemas.openxmlformats.org/officeDocument/2006/relationships/image" Target="../media/image42.png"/><Relationship Id="rId14"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24.bin"/><Relationship Id="rId7" Type="http://schemas.openxmlformats.org/officeDocument/2006/relationships/oleObject" Target="../embeddings/oleObject25.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media/image47.emf"/><Relationship Id="rId5" Type="http://schemas.openxmlformats.org/officeDocument/2006/relationships/image" Target="../media/image46.emf"/><Relationship Id="rId10" Type="http://schemas.openxmlformats.org/officeDocument/2006/relationships/image" Target="../media/image45.wmf"/><Relationship Id="rId4" Type="http://schemas.openxmlformats.org/officeDocument/2006/relationships/image" Target="../media/image31.wmf"/><Relationship Id="rId9" Type="http://schemas.openxmlformats.org/officeDocument/2006/relationships/oleObject" Target="../embeddings/oleObject26.bin"/></Relationships>
</file>

<file path=ppt/slides/_rels/slide15.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oleObject" Target="../embeddings/oleObject32.bin"/><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51.wmf"/><Relationship Id="rId2" Type="http://schemas.openxmlformats.org/officeDocument/2006/relationships/slideLayout" Target="../slideLayouts/slideLayout1.xml"/><Relationship Id="rId16" Type="http://schemas.openxmlformats.org/officeDocument/2006/relationships/image" Target="../media/image53.wmf"/><Relationship Id="rId1" Type="http://schemas.openxmlformats.org/officeDocument/2006/relationships/vmlDrawing" Target="../drawings/vmlDrawing9.vml"/><Relationship Id="rId6" Type="http://schemas.openxmlformats.org/officeDocument/2006/relationships/image" Target="../media/image48.wmf"/><Relationship Id="rId11" Type="http://schemas.openxmlformats.org/officeDocument/2006/relationships/oleObject" Target="../embeddings/oleObject31.bin"/><Relationship Id="rId5" Type="http://schemas.openxmlformats.org/officeDocument/2006/relationships/oleObject" Target="../embeddings/oleObject28.bin"/><Relationship Id="rId15" Type="http://schemas.openxmlformats.org/officeDocument/2006/relationships/oleObject" Target="../embeddings/oleObject33.bin"/><Relationship Id="rId10" Type="http://schemas.openxmlformats.org/officeDocument/2006/relationships/image" Target="../media/image50.wmf"/><Relationship Id="rId4" Type="http://schemas.openxmlformats.org/officeDocument/2006/relationships/image" Target="../media/image24.wmf"/><Relationship Id="rId9" Type="http://schemas.openxmlformats.org/officeDocument/2006/relationships/oleObject" Target="../embeddings/oleObject30.bin"/><Relationship Id="rId14" Type="http://schemas.openxmlformats.org/officeDocument/2006/relationships/image" Target="../media/image52.wmf"/></Relationships>
</file>

<file path=ppt/slides/_rels/slide16.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oleObject" Target="../embeddings/oleObject39.bin"/><Relationship Id="rId3" Type="http://schemas.openxmlformats.org/officeDocument/2006/relationships/oleObject" Target="../embeddings/oleObject34.bin"/><Relationship Id="rId7" Type="http://schemas.openxmlformats.org/officeDocument/2006/relationships/oleObject" Target="../embeddings/oleObject36.bin"/><Relationship Id="rId12" Type="http://schemas.openxmlformats.org/officeDocument/2006/relationships/image" Target="../media/image57.wmf"/><Relationship Id="rId2" Type="http://schemas.openxmlformats.org/officeDocument/2006/relationships/slideLayout" Target="../slideLayouts/slideLayout1.xml"/><Relationship Id="rId16" Type="http://schemas.openxmlformats.org/officeDocument/2006/relationships/image" Target="../media/image59.wmf"/><Relationship Id="rId1" Type="http://schemas.openxmlformats.org/officeDocument/2006/relationships/vmlDrawing" Target="../drawings/vmlDrawing10.vml"/><Relationship Id="rId6" Type="http://schemas.openxmlformats.org/officeDocument/2006/relationships/image" Target="../media/image54.wmf"/><Relationship Id="rId11" Type="http://schemas.openxmlformats.org/officeDocument/2006/relationships/oleObject" Target="../embeddings/oleObject38.bin"/><Relationship Id="rId5" Type="http://schemas.openxmlformats.org/officeDocument/2006/relationships/oleObject" Target="../embeddings/oleObject35.bin"/><Relationship Id="rId15" Type="http://schemas.openxmlformats.org/officeDocument/2006/relationships/oleObject" Target="../embeddings/oleObject40.bin"/><Relationship Id="rId10" Type="http://schemas.openxmlformats.org/officeDocument/2006/relationships/image" Target="../media/image56.wmf"/><Relationship Id="rId4" Type="http://schemas.openxmlformats.org/officeDocument/2006/relationships/image" Target="../media/image31.wmf"/><Relationship Id="rId9" Type="http://schemas.openxmlformats.org/officeDocument/2006/relationships/oleObject" Target="../embeddings/oleObject37.bin"/><Relationship Id="rId14" Type="http://schemas.openxmlformats.org/officeDocument/2006/relationships/image" Target="../media/image58.wmf"/></Relationships>
</file>

<file path=ppt/slides/_rels/slide17.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oleObject" Target="../embeddings/oleObject46.bin"/><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63.wmf"/><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media/image60.wmf"/><Relationship Id="rId11" Type="http://schemas.openxmlformats.org/officeDocument/2006/relationships/oleObject" Target="../embeddings/oleObject45.bin"/><Relationship Id="rId5" Type="http://schemas.openxmlformats.org/officeDocument/2006/relationships/oleObject" Target="../embeddings/oleObject42.bin"/><Relationship Id="rId10" Type="http://schemas.openxmlformats.org/officeDocument/2006/relationships/image" Target="../media/image62.wmf"/><Relationship Id="rId4" Type="http://schemas.openxmlformats.org/officeDocument/2006/relationships/image" Target="../media/image24.wmf"/><Relationship Id="rId9" Type="http://schemas.openxmlformats.org/officeDocument/2006/relationships/oleObject" Target="../embeddings/oleObject44.bin"/><Relationship Id="rId14" Type="http://schemas.openxmlformats.org/officeDocument/2006/relationships/image" Target="../media/image64.wmf"/></Relationships>
</file>

<file path=ppt/slides/_rels/slide18.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66.wmf"/><Relationship Id="rId5" Type="http://schemas.openxmlformats.org/officeDocument/2006/relationships/oleObject" Target="../embeddings/oleObject48.bin"/><Relationship Id="rId4" Type="http://schemas.openxmlformats.org/officeDocument/2006/relationships/image" Target="../media/image65.wmf"/></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72.wmf"/><Relationship Id="rId5" Type="http://schemas.openxmlformats.org/officeDocument/2006/relationships/oleObject" Target="../embeddings/oleObject51.bin"/><Relationship Id="rId4" Type="http://schemas.openxmlformats.org/officeDocument/2006/relationships/image" Target="../media/image71.wmf"/><Relationship Id="rId9" Type="http://schemas.openxmlformats.org/officeDocument/2006/relationships/image" Target="../media/image74.png"/></Relationships>
</file>

<file path=ppt/slides/_rels/slide2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78.wmf"/><Relationship Id="rId13" Type="http://schemas.openxmlformats.org/officeDocument/2006/relationships/oleObject" Target="../embeddings/oleObject58.bin"/><Relationship Id="rId18" Type="http://schemas.openxmlformats.org/officeDocument/2006/relationships/image" Target="../media/image83.wmf"/><Relationship Id="rId3" Type="http://schemas.openxmlformats.org/officeDocument/2006/relationships/oleObject" Target="../embeddings/oleObject53.bin"/><Relationship Id="rId7" Type="http://schemas.openxmlformats.org/officeDocument/2006/relationships/oleObject" Target="../embeddings/oleObject55.bin"/><Relationship Id="rId12" Type="http://schemas.openxmlformats.org/officeDocument/2006/relationships/image" Target="../media/image80.wmf"/><Relationship Id="rId17" Type="http://schemas.openxmlformats.org/officeDocument/2006/relationships/oleObject" Target="../embeddings/oleObject60.bin"/><Relationship Id="rId2" Type="http://schemas.openxmlformats.org/officeDocument/2006/relationships/slideLayout" Target="../slideLayouts/slideLayout1.xml"/><Relationship Id="rId16" Type="http://schemas.openxmlformats.org/officeDocument/2006/relationships/image" Target="../media/image82.wmf"/><Relationship Id="rId1" Type="http://schemas.openxmlformats.org/officeDocument/2006/relationships/vmlDrawing" Target="../drawings/vmlDrawing14.vml"/><Relationship Id="rId6" Type="http://schemas.openxmlformats.org/officeDocument/2006/relationships/image" Target="../media/image77.wmf"/><Relationship Id="rId11" Type="http://schemas.openxmlformats.org/officeDocument/2006/relationships/oleObject" Target="../embeddings/oleObject57.bin"/><Relationship Id="rId5" Type="http://schemas.openxmlformats.org/officeDocument/2006/relationships/oleObject" Target="../embeddings/oleObject54.bin"/><Relationship Id="rId15" Type="http://schemas.openxmlformats.org/officeDocument/2006/relationships/oleObject" Target="../embeddings/oleObject59.bin"/><Relationship Id="rId10" Type="http://schemas.openxmlformats.org/officeDocument/2006/relationships/image" Target="../media/image79.wmf"/><Relationship Id="rId4" Type="http://schemas.openxmlformats.org/officeDocument/2006/relationships/image" Target="../media/image76.wmf"/><Relationship Id="rId9" Type="http://schemas.openxmlformats.org/officeDocument/2006/relationships/oleObject" Target="../embeddings/oleObject56.bin"/><Relationship Id="rId14" Type="http://schemas.openxmlformats.org/officeDocument/2006/relationships/image" Target="../media/image81.wmf"/></Relationships>
</file>

<file path=ppt/slides/_rels/slide2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1.xml"/><Relationship Id="rId4" Type="http://schemas.openxmlformats.org/officeDocument/2006/relationships/image" Target="../media/image92.emf"/></Relationships>
</file>

<file path=ppt/slides/_rels/slide2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oleObject" Target="../embeddings/oleObject61.bin"/><Relationship Id="rId7" Type="http://schemas.openxmlformats.org/officeDocument/2006/relationships/oleObject" Target="../embeddings/oleObject62.bin"/><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97.wmf"/></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Layout" Target="../slideLayouts/slideLayout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notesSlide" Target="../notesSlides/notesSlide2.xml"/><Relationship Id="rId7" Type="http://schemas.openxmlformats.org/officeDocument/2006/relationships/image" Target="../media/image15.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wmf"/><Relationship Id="rId10" Type="http://schemas.openxmlformats.org/officeDocument/2006/relationships/image" Target="../media/image18.jpeg"/><Relationship Id="rId4" Type="http://schemas.openxmlformats.org/officeDocument/2006/relationships/oleObject" Target="../embeddings/oleObject1.bin"/><Relationship Id="rId9" Type="http://schemas.openxmlformats.org/officeDocument/2006/relationships/image" Target="../media/image17.jpeg"/></Relationships>
</file>

<file path=ppt/slides/_rels/slide8.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20.wmf"/><Relationship Id="rId5" Type="http://schemas.openxmlformats.org/officeDocument/2006/relationships/oleObject" Target="../embeddings/oleObject4.bin"/><Relationship Id="rId4" Type="http://schemas.openxmlformats.org/officeDocument/2006/relationships/image" Target="../media/image19.wmf"/><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oleObject" Target="../embeddings/oleObject11.bin"/><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27.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24.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26.wmf"/><Relationship Id="rId4" Type="http://schemas.openxmlformats.org/officeDocument/2006/relationships/image" Target="../media/image23.wmf"/><Relationship Id="rId9" Type="http://schemas.openxmlformats.org/officeDocument/2006/relationships/oleObject" Target="../embeddings/oleObject9.bin"/><Relationship Id="rId14" Type="http://schemas.openxmlformats.org/officeDocument/2006/relationships/image" Target="../media/image2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8662" y="2285992"/>
            <a:ext cx="7000924" cy="369332"/>
          </a:xfrm>
          <a:prstGeom prst="rect">
            <a:avLst/>
          </a:prstGeom>
          <a:noFill/>
        </p:spPr>
        <p:txBody>
          <a:bodyPr wrap="square" rtlCol="0">
            <a:spAutoFit/>
          </a:bodyPr>
          <a:lstStyle/>
          <a:p>
            <a:endParaRPr lang="en-US" dirty="0"/>
          </a:p>
        </p:txBody>
      </p:sp>
      <p:sp>
        <p:nvSpPr>
          <p:cNvPr id="6" name="TextBox 5"/>
          <p:cNvSpPr txBox="1"/>
          <p:nvPr/>
        </p:nvSpPr>
        <p:spPr>
          <a:xfrm>
            <a:off x="928662" y="357166"/>
            <a:ext cx="7000924" cy="369332"/>
          </a:xfrm>
          <a:prstGeom prst="rect">
            <a:avLst/>
          </a:prstGeom>
          <a:noFill/>
        </p:spPr>
        <p:txBody>
          <a:bodyPr wrap="square" rtlCol="0">
            <a:spAutoFit/>
          </a:bodyPr>
          <a:lstStyle/>
          <a:p>
            <a:endParaRPr lang="en-US" dirty="0"/>
          </a:p>
        </p:txBody>
      </p:sp>
      <p:sp>
        <p:nvSpPr>
          <p:cNvPr id="7" name="TextBox 6"/>
          <p:cNvSpPr txBox="1"/>
          <p:nvPr/>
        </p:nvSpPr>
        <p:spPr>
          <a:xfrm>
            <a:off x="1081062" y="509566"/>
            <a:ext cx="7000924" cy="369332"/>
          </a:xfrm>
          <a:prstGeom prst="rect">
            <a:avLst/>
          </a:prstGeom>
          <a:noFill/>
        </p:spPr>
        <p:txBody>
          <a:bodyPr wrap="square" rtlCol="0">
            <a:spAutoFit/>
          </a:bodyPr>
          <a:lstStyle/>
          <a:p>
            <a:endParaRPr lang="en-US" dirty="0"/>
          </a:p>
        </p:txBody>
      </p:sp>
      <p:sp>
        <p:nvSpPr>
          <p:cNvPr id="8" name="TextBox 7"/>
          <p:cNvSpPr txBox="1"/>
          <p:nvPr/>
        </p:nvSpPr>
        <p:spPr>
          <a:xfrm>
            <a:off x="1233462" y="661966"/>
            <a:ext cx="7000924" cy="369332"/>
          </a:xfrm>
          <a:prstGeom prst="rect">
            <a:avLst/>
          </a:prstGeom>
          <a:noFill/>
        </p:spPr>
        <p:txBody>
          <a:bodyPr wrap="square" rtlCol="0">
            <a:spAutoFit/>
          </a:bodyPr>
          <a:lstStyle/>
          <a:p>
            <a:endParaRPr lang="en-US" dirty="0"/>
          </a:p>
        </p:txBody>
      </p:sp>
      <p:sp>
        <p:nvSpPr>
          <p:cNvPr id="9" name="TextBox 8"/>
          <p:cNvSpPr txBox="1"/>
          <p:nvPr/>
        </p:nvSpPr>
        <p:spPr>
          <a:xfrm>
            <a:off x="142844" y="714356"/>
            <a:ext cx="8715404" cy="4801314"/>
          </a:xfrm>
          <a:prstGeom prst="rect">
            <a:avLst/>
          </a:prstGeom>
          <a:noFill/>
        </p:spPr>
        <p:txBody>
          <a:bodyPr wrap="square" rtlCol="0">
            <a:spAutoFit/>
          </a:bodyPr>
          <a:lstStyle/>
          <a:p>
            <a:pPr algn="ctr"/>
            <a:r>
              <a:rPr lang="en-US" b="1" dirty="0">
                <a:latin typeface="Times New Roman" pitchFamily="18" charset="0"/>
                <a:cs typeface="Times New Roman" pitchFamily="18" charset="0"/>
              </a:rPr>
              <a:t>STUDY OF USING PARTICLE SWARM FOR OPTIMAL POWER FLOW IN IEEE</a:t>
            </a:r>
          </a:p>
          <a:p>
            <a:pPr algn="ctr"/>
            <a:r>
              <a:rPr lang="en-US" b="1" dirty="0">
                <a:latin typeface="Times New Roman" pitchFamily="18" charset="0"/>
                <a:cs typeface="Times New Roman" pitchFamily="18" charset="0"/>
              </a:rPr>
              <a:t>BENCHMARK SYSTEMS INCLUDING WIND POWER GENERATORS</a:t>
            </a:r>
          </a:p>
          <a:p>
            <a:endParaRPr lang="en-US" b="1"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by</a:t>
            </a:r>
          </a:p>
          <a:p>
            <a:pPr algn="ctr"/>
            <a:r>
              <a:rPr lang="en-US" dirty="0">
                <a:latin typeface="Times New Roman" pitchFamily="18" charset="0"/>
                <a:cs typeface="Times New Roman" pitchFamily="18" charset="0"/>
              </a:rPr>
              <a:t>Mohamed A. </a:t>
            </a:r>
            <a:r>
              <a:rPr lang="en-US" dirty="0" err="1">
                <a:latin typeface="Times New Roman" pitchFamily="18" charset="0"/>
                <a:cs typeface="Times New Roman" pitchFamily="18" charset="0"/>
              </a:rPr>
              <a:t>Abuella</a:t>
            </a:r>
            <a:endParaRPr lang="en-US"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A Thesis</a:t>
            </a:r>
          </a:p>
          <a:p>
            <a:pPr algn="ctr"/>
            <a:r>
              <a:rPr lang="en-US" dirty="0">
                <a:latin typeface="Times New Roman" pitchFamily="18" charset="0"/>
                <a:cs typeface="Times New Roman" pitchFamily="18" charset="0"/>
              </a:rPr>
              <a:t>Submitted in Partial Fulfillment of the Requirements for the</a:t>
            </a:r>
          </a:p>
          <a:p>
            <a:pPr algn="ctr"/>
            <a:r>
              <a:rPr lang="en-US" dirty="0">
                <a:latin typeface="Times New Roman" pitchFamily="18" charset="0"/>
                <a:cs typeface="Times New Roman" pitchFamily="18" charset="0"/>
              </a:rPr>
              <a:t>Master of Science Degree</a:t>
            </a:r>
          </a:p>
          <a:p>
            <a:pPr algn="ctr"/>
            <a:endParaRPr lang="en-US"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Department of Electrical and Computer Engineering</a:t>
            </a:r>
          </a:p>
          <a:p>
            <a:pPr algn="ctr"/>
            <a:r>
              <a:rPr lang="en-US" dirty="0">
                <a:latin typeface="Times New Roman" pitchFamily="18" charset="0"/>
                <a:cs typeface="Times New Roman" pitchFamily="18" charset="0"/>
              </a:rPr>
              <a:t>Southern Illinois University Carbondale</a:t>
            </a:r>
          </a:p>
          <a:p>
            <a:pPr algn="ctr"/>
            <a:r>
              <a:rPr lang="en-US" dirty="0">
                <a:latin typeface="Times New Roman" pitchFamily="18" charset="0"/>
                <a:cs typeface="Times New Roman" pitchFamily="18" charset="0"/>
              </a:rPr>
              <a:t>2012</a:t>
            </a:r>
          </a:p>
        </p:txBody>
      </p:sp>
      <p:sp>
        <p:nvSpPr>
          <p:cNvPr id="10" name="Slide Number Placeholder 9"/>
          <p:cNvSpPr>
            <a:spLocks noGrp="1"/>
          </p:cNvSpPr>
          <p:nvPr>
            <p:ph type="sldNum" sz="quarter" idx="12"/>
          </p:nvPr>
        </p:nvSpPr>
        <p:spPr/>
        <p:txBody>
          <a:bodyPr/>
          <a:lstStyle/>
          <a:p>
            <a:fld id="{C04E34B1-6812-4D4E-8E42-5EAED81097AD}"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28662" y="357166"/>
            <a:ext cx="7000924" cy="369332"/>
          </a:xfrm>
          <a:prstGeom prst="rect">
            <a:avLst/>
          </a:prstGeom>
          <a:noFill/>
        </p:spPr>
        <p:txBody>
          <a:bodyPr wrap="square" rtlCol="0">
            <a:spAutoFit/>
          </a:bodyPr>
          <a:lstStyle/>
          <a:p>
            <a:endParaRPr lang="en-US" dirty="0"/>
          </a:p>
        </p:txBody>
      </p:sp>
      <p:sp>
        <p:nvSpPr>
          <p:cNvPr id="7" name="TextBox 6"/>
          <p:cNvSpPr txBox="1"/>
          <p:nvPr/>
        </p:nvSpPr>
        <p:spPr>
          <a:xfrm>
            <a:off x="1081062" y="509566"/>
            <a:ext cx="7000924" cy="369332"/>
          </a:xfrm>
          <a:prstGeom prst="rect">
            <a:avLst/>
          </a:prstGeom>
          <a:noFill/>
        </p:spPr>
        <p:txBody>
          <a:bodyPr wrap="square" rtlCol="0">
            <a:spAutoFit/>
          </a:bodyPr>
          <a:lstStyle/>
          <a:p>
            <a:endParaRPr lang="en-US" dirty="0"/>
          </a:p>
        </p:txBody>
      </p:sp>
      <p:sp>
        <p:nvSpPr>
          <p:cNvPr id="9" name="TextBox 8"/>
          <p:cNvSpPr txBox="1"/>
          <p:nvPr/>
        </p:nvSpPr>
        <p:spPr>
          <a:xfrm>
            <a:off x="785786" y="142852"/>
            <a:ext cx="8215370" cy="1815882"/>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PROBABILITY ANALYSIS OF WIND POWER:</a:t>
            </a:r>
          </a:p>
          <a:p>
            <a:pPr algn="ctr"/>
            <a:endParaRPr lang="en-US" sz="2000" b="1" dirty="0">
              <a:latin typeface="Times New Roman" pitchFamily="18" charset="0"/>
              <a:cs typeface="Times New Roman" pitchFamily="18" charset="0"/>
            </a:endParaRPr>
          </a:p>
          <a:p>
            <a:r>
              <a:rPr lang="en-US" dirty="0">
                <a:latin typeface="Times New Roman"/>
                <a:ea typeface="Calibri"/>
                <a:cs typeface="Arial"/>
              </a:rPr>
              <a:t>The wind speeds in particular place take a form of  </a:t>
            </a:r>
            <a:r>
              <a:rPr lang="en-US" dirty="0" err="1">
                <a:latin typeface="Times New Roman" pitchFamily="18" charset="0"/>
                <a:cs typeface="Times New Roman" pitchFamily="18" charset="0"/>
              </a:rPr>
              <a:t>Weibull</a:t>
            </a:r>
            <a:r>
              <a:rPr lang="en-US" dirty="0">
                <a:latin typeface="Times New Roman" pitchFamily="18" charset="0"/>
                <a:cs typeface="Times New Roman" pitchFamily="18" charset="0"/>
              </a:rPr>
              <a:t> distribution over time, </a:t>
            </a:r>
          </a:p>
          <a:p>
            <a:r>
              <a:rPr lang="en-US" dirty="0">
                <a:latin typeface="Times New Roman" pitchFamily="18" charset="0"/>
                <a:cs typeface="Times New Roman" pitchFamily="18" charset="0"/>
              </a:rPr>
              <a:t>as following:</a:t>
            </a:r>
          </a:p>
          <a:p>
            <a:pPr algn="ct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0487" name="Object 7"/>
          <p:cNvGraphicFramePr>
            <a:graphicFrameLocks noChangeAspect="1"/>
          </p:cNvGraphicFramePr>
          <p:nvPr/>
        </p:nvGraphicFramePr>
        <p:xfrm>
          <a:off x="1474788" y="3692525"/>
          <a:ext cx="179387" cy="280988"/>
        </p:xfrm>
        <a:graphic>
          <a:graphicData uri="http://schemas.openxmlformats.org/presentationml/2006/ole">
            <mc:AlternateContent xmlns:mc="http://schemas.openxmlformats.org/markup-compatibility/2006">
              <mc:Choice xmlns:v="urn:schemas-microsoft-com:vml" Requires="v">
                <p:oleObj spid="_x0000_s21509" name="Equation" r:id="rId3" imgW="114120" imgH="177480" progId="Equation.DSMT4">
                  <p:embed/>
                </p:oleObj>
              </mc:Choice>
              <mc:Fallback>
                <p:oleObj name="Equation" r:id="rId3" imgW="114120" imgH="177480" progId="Equation.DSMT4">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788" y="3692525"/>
                        <a:ext cx="179387" cy="280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p:nvSpPr>
        <p:spPr>
          <a:xfrm>
            <a:off x="142844" y="5143512"/>
            <a:ext cx="8858280" cy="400110"/>
          </a:xfrm>
          <a:prstGeom prst="rect">
            <a:avLst/>
          </a:prstGeom>
        </p:spPr>
        <p:txBody>
          <a:bodyPr wrap="square">
            <a:spAutoFit/>
          </a:bodyPr>
          <a:lstStyle/>
          <a:p>
            <a:r>
              <a:rPr lang="en-US" dirty="0" err="1">
                <a:latin typeface="Times New Roman" pitchFamily="18" charset="0"/>
                <a:cs typeface="Times New Roman" pitchFamily="18" charset="0"/>
              </a:rPr>
              <a:t>Weibull</a:t>
            </a:r>
            <a:r>
              <a:rPr lang="en-US" dirty="0">
                <a:latin typeface="Times New Roman" pitchFamily="18" charset="0"/>
                <a:cs typeface="Times New Roman" pitchFamily="18" charset="0"/>
              </a:rPr>
              <a:t> probability density functions (</a:t>
            </a:r>
            <a:r>
              <a:rPr lang="en-US" sz="2000" b="1" dirty="0" err="1">
                <a:latin typeface="Times New Roman" pitchFamily="18" charset="0"/>
                <a:cs typeface="Times New Roman" pitchFamily="18" charset="0"/>
              </a:rPr>
              <a:t>pdf</a:t>
            </a:r>
            <a:r>
              <a:rPr lang="en-US" sz="2000" dirty="0">
                <a:latin typeface="Times New Roman" pitchFamily="18" charset="0"/>
                <a:cs typeface="Times New Roman" pitchFamily="18" charset="0"/>
              </a:rPr>
              <a:t>) </a:t>
            </a:r>
            <a:r>
              <a:rPr lang="en-US" dirty="0">
                <a:latin typeface="Times New Roman" pitchFamily="18" charset="0"/>
                <a:cs typeface="Times New Roman" pitchFamily="18" charset="0"/>
              </a:rPr>
              <a:t>of wind speed for three values of scale factor </a:t>
            </a:r>
            <a:r>
              <a:rPr lang="en-US" b="1" dirty="0">
                <a:latin typeface="Times New Roman" pitchFamily="18" charset="0"/>
                <a:cs typeface="Times New Roman" pitchFamily="18" charset="0"/>
              </a:rPr>
              <a:t>c</a:t>
            </a:r>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1508" name="Object 4"/>
          <p:cNvGraphicFramePr>
            <a:graphicFrameLocks noChangeAspect="1"/>
          </p:cNvGraphicFramePr>
          <p:nvPr/>
        </p:nvGraphicFramePr>
        <p:xfrm>
          <a:off x="2882900" y="1357298"/>
          <a:ext cx="2949575" cy="798512"/>
        </p:xfrm>
        <a:graphic>
          <a:graphicData uri="http://schemas.openxmlformats.org/presentationml/2006/ole">
            <mc:AlternateContent xmlns:mc="http://schemas.openxmlformats.org/markup-compatibility/2006">
              <mc:Choice xmlns:v="urn:schemas-microsoft-com:vml" Requires="v">
                <p:oleObj spid="_x0000_s21510" name="Equation" r:id="rId5" imgW="1726920" imgH="469800" progId="Equation.DSMT4">
                  <p:embed/>
                </p:oleObj>
              </mc:Choice>
              <mc:Fallback>
                <p:oleObj name="Equation" r:id="rId5" imgW="1726920" imgH="469800" progId="Equation.DSMT4">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2900" y="1357298"/>
                        <a:ext cx="2949575" cy="798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1511" name="Picture 7"/>
          <p:cNvPicPr>
            <a:picLocks noChangeAspect="1" noChangeArrowheads="1"/>
          </p:cNvPicPr>
          <p:nvPr/>
        </p:nvPicPr>
        <p:blipFill>
          <a:blip r:embed="rId7"/>
          <a:srcRect/>
          <a:stretch>
            <a:fillRect/>
          </a:stretch>
        </p:blipFill>
        <p:spPr bwMode="auto">
          <a:xfrm>
            <a:off x="2000232" y="2285992"/>
            <a:ext cx="4545450" cy="2857520"/>
          </a:xfrm>
          <a:prstGeom prst="rect">
            <a:avLst/>
          </a:prstGeom>
          <a:noFill/>
          <a:ln w="9525">
            <a:noFill/>
            <a:miter lim="800000"/>
            <a:headEnd/>
            <a:tailEnd/>
          </a:ln>
          <a:effectLst/>
        </p:spPr>
      </p:pic>
      <p:sp>
        <p:nvSpPr>
          <p:cNvPr id="13" name="Slide Number Placeholder 12"/>
          <p:cNvSpPr>
            <a:spLocks noGrp="1"/>
          </p:cNvSpPr>
          <p:nvPr>
            <p:ph type="sldNum" sz="quarter" idx="12"/>
          </p:nvPr>
        </p:nvSpPr>
        <p:spPr/>
        <p:txBody>
          <a:bodyPr/>
          <a:lstStyle/>
          <a:p>
            <a:fld id="{C04E34B1-6812-4D4E-8E42-5EAED81097AD}"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28662" y="357166"/>
            <a:ext cx="7000924" cy="369332"/>
          </a:xfrm>
          <a:prstGeom prst="rect">
            <a:avLst/>
          </a:prstGeom>
          <a:noFill/>
        </p:spPr>
        <p:txBody>
          <a:bodyPr wrap="square" rtlCol="0">
            <a:spAutoFit/>
          </a:bodyPr>
          <a:lstStyle/>
          <a:p>
            <a:endParaRPr lang="en-US" dirty="0"/>
          </a:p>
        </p:txBody>
      </p:sp>
      <p:sp>
        <p:nvSpPr>
          <p:cNvPr id="7" name="TextBox 6"/>
          <p:cNvSpPr txBox="1"/>
          <p:nvPr/>
        </p:nvSpPr>
        <p:spPr>
          <a:xfrm>
            <a:off x="1081062" y="509566"/>
            <a:ext cx="7000924" cy="369332"/>
          </a:xfrm>
          <a:prstGeom prst="rect">
            <a:avLst/>
          </a:prstGeom>
          <a:noFill/>
        </p:spPr>
        <p:txBody>
          <a:bodyPr wrap="square" rtlCol="0">
            <a:spAutoFit/>
          </a:bodyPr>
          <a:lstStyle/>
          <a:p>
            <a:endParaRPr lang="en-US" dirty="0"/>
          </a:p>
        </p:txBody>
      </p:sp>
      <p:sp>
        <p:nvSpPr>
          <p:cNvPr id="9" name="TextBox 8"/>
          <p:cNvSpPr txBox="1"/>
          <p:nvPr/>
        </p:nvSpPr>
        <p:spPr>
          <a:xfrm>
            <a:off x="500034" y="142852"/>
            <a:ext cx="8501122" cy="1708673"/>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PROBABILITY ANALYSIS OF WIND POWER:</a:t>
            </a:r>
          </a:p>
          <a:p>
            <a:pPr algn="ctr"/>
            <a:endParaRPr lang="en-US" sz="2000" b="1" dirty="0">
              <a:latin typeface="Times New Roman" pitchFamily="18" charset="0"/>
              <a:cs typeface="Times New Roman" pitchFamily="18" charset="0"/>
            </a:endParaRPr>
          </a:p>
          <a:p>
            <a:pPr algn="just">
              <a:lnSpc>
                <a:spcPct val="115000"/>
              </a:lnSpc>
              <a:spcAft>
                <a:spcPts val="1000"/>
              </a:spcAft>
            </a:pPr>
            <a:r>
              <a:rPr lang="en-US" dirty="0">
                <a:latin typeface="Times New Roman"/>
                <a:ea typeface="Calibri"/>
                <a:cs typeface="Arial"/>
              </a:rPr>
              <a:t>The cumulative distribution function (</a:t>
            </a:r>
            <a:r>
              <a:rPr lang="en-US" dirty="0" err="1">
                <a:latin typeface="Times New Roman"/>
                <a:ea typeface="Calibri"/>
                <a:cs typeface="Arial"/>
              </a:rPr>
              <a:t>cdf</a:t>
            </a:r>
            <a:r>
              <a:rPr lang="en-US" dirty="0">
                <a:latin typeface="Times New Roman"/>
                <a:ea typeface="Calibri"/>
                <a:cs typeface="Arial"/>
              </a:rPr>
              <a:t>) of </a:t>
            </a:r>
            <a:r>
              <a:rPr lang="en-US" dirty="0" err="1">
                <a:latin typeface="Times New Roman"/>
                <a:ea typeface="Calibri"/>
                <a:cs typeface="Arial"/>
              </a:rPr>
              <a:t>Weibulll</a:t>
            </a:r>
            <a:r>
              <a:rPr lang="en-US" dirty="0">
                <a:latin typeface="Times New Roman"/>
                <a:ea typeface="Calibri"/>
                <a:cs typeface="Arial"/>
              </a:rPr>
              <a:t> distribution is:</a:t>
            </a:r>
          </a:p>
          <a:p>
            <a:pPr algn="ct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0487" name="Object 7"/>
          <p:cNvGraphicFramePr>
            <a:graphicFrameLocks noChangeAspect="1"/>
          </p:cNvGraphicFramePr>
          <p:nvPr/>
        </p:nvGraphicFramePr>
        <p:xfrm>
          <a:off x="1474788" y="3692525"/>
          <a:ext cx="179387" cy="280988"/>
        </p:xfrm>
        <a:graphic>
          <a:graphicData uri="http://schemas.openxmlformats.org/presentationml/2006/ole">
            <mc:AlternateContent xmlns:mc="http://schemas.openxmlformats.org/markup-compatibility/2006">
              <mc:Choice xmlns:v="urn:schemas-microsoft-com:vml" Requires="v">
                <p:oleObj spid="_x0000_s22533" name="Equation" r:id="rId3" imgW="114120" imgH="177480" progId="Equation.DSMT4">
                  <p:embed/>
                </p:oleObj>
              </mc:Choice>
              <mc:Fallback>
                <p:oleObj name="Equation" r:id="rId3" imgW="114120" imgH="1774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788" y="3692525"/>
                        <a:ext cx="179387" cy="280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p:nvSpPr>
        <p:spPr>
          <a:xfrm>
            <a:off x="500034" y="5286388"/>
            <a:ext cx="8286808" cy="369332"/>
          </a:xfrm>
          <a:prstGeom prst="rect">
            <a:avLst/>
          </a:prstGeom>
        </p:spPr>
        <p:txBody>
          <a:bodyPr wrap="square">
            <a:spAutoFit/>
          </a:bodyPr>
          <a:lstStyle/>
          <a:p>
            <a:pPr algn="ctr"/>
            <a:r>
              <a:rPr lang="en-US" dirty="0" err="1">
                <a:latin typeface="Times New Roman" pitchFamily="18" charset="0"/>
                <a:cs typeface="Times New Roman" pitchFamily="18" charset="0"/>
              </a:rPr>
              <a:t>Weibull</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pdf</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cdf</a:t>
            </a:r>
            <a:r>
              <a:rPr lang="en-US" dirty="0">
                <a:latin typeface="Times New Roman" pitchFamily="18" charset="0"/>
                <a:cs typeface="Times New Roman" pitchFamily="18" charset="0"/>
              </a:rPr>
              <a:t> of wind speed for c=5 </a:t>
            </a:r>
            <a:r>
              <a:rPr lang="en-US" i="1" dirty="0">
                <a:latin typeface="Times New Roman" pitchFamily="18" charset="0"/>
                <a:cs typeface="Times New Roman" pitchFamily="18" charset="0"/>
              </a:rPr>
              <a:t>m/s</a:t>
            </a:r>
            <a:endParaRPr lang="en-US" b="1" i="1" dirty="0">
              <a:latin typeface="Times New Roman" pitchFamily="18" charset="0"/>
              <a:cs typeface="Times New Roman" pitchFamily="18" charset="0"/>
            </a:endParaRPr>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532" name="Object 4"/>
          <p:cNvGraphicFramePr>
            <a:graphicFrameLocks noChangeAspect="1"/>
          </p:cNvGraphicFramePr>
          <p:nvPr/>
        </p:nvGraphicFramePr>
        <p:xfrm>
          <a:off x="2571736" y="1214422"/>
          <a:ext cx="3357586" cy="864833"/>
        </p:xfrm>
        <a:graphic>
          <a:graphicData uri="http://schemas.openxmlformats.org/presentationml/2006/ole">
            <mc:AlternateContent xmlns:mc="http://schemas.openxmlformats.org/markup-compatibility/2006">
              <mc:Choice xmlns:v="urn:schemas-microsoft-com:vml" Requires="v">
                <p:oleObj spid="_x0000_s22534" name="Equation" r:id="rId5" imgW="1879600" imgH="482600" progId="Equation.DSMT4">
                  <p:embed/>
                </p:oleObj>
              </mc:Choice>
              <mc:Fallback>
                <p:oleObj name="Equation" r:id="rId5" imgW="1879600" imgH="482600" progId="Equation.DSMT4">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1736" y="1214422"/>
                        <a:ext cx="3357586" cy="8648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Slide Number Placeholder 13"/>
          <p:cNvSpPr>
            <a:spLocks noGrp="1"/>
          </p:cNvSpPr>
          <p:nvPr>
            <p:ph type="sldNum" sz="quarter" idx="12"/>
          </p:nvPr>
        </p:nvSpPr>
        <p:spPr/>
        <p:txBody>
          <a:bodyPr/>
          <a:lstStyle/>
          <a:p>
            <a:fld id="{C04E34B1-6812-4D4E-8E42-5EAED81097AD}" type="slidenum">
              <a:rPr lang="en-US" smtClean="0"/>
              <a:pPr/>
              <a:t>11</a:t>
            </a:fld>
            <a:endParaRPr lang="en-US"/>
          </a:p>
        </p:txBody>
      </p:sp>
      <p:pic>
        <p:nvPicPr>
          <p:cNvPr id="2" name="Picture 5"/>
          <p:cNvPicPr>
            <a:picLocks noChangeAspect="1" noChangeArrowheads="1"/>
          </p:cNvPicPr>
          <p:nvPr/>
        </p:nvPicPr>
        <p:blipFill>
          <a:blip r:embed="rId7"/>
          <a:srcRect/>
          <a:stretch>
            <a:fillRect/>
          </a:stretch>
        </p:blipFill>
        <p:spPr bwMode="auto">
          <a:xfrm>
            <a:off x="928662" y="1857364"/>
            <a:ext cx="6852945" cy="3643338"/>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1472" y="1446481"/>
            <a:ext cx="7858180" cy="410882"/>
          </a:xfrm>
          <a:prstGeom prst="rect">
            <a:avLst/>
          </a:prstGeom>
          <a:noFill/>
        </p:spPr>
        <p:txBody>
          <a:bodyPr wrap="square" rtlCol="0">
            <a:spAutoFit/>
          </a:bodyPr>
          <a:lstStyle/>
          <a:p>
            <a:pPr algn="just">
              <a:lnSpc>
                <a:spcPct val="115000"/>
              </a:lnSpc>
              <a:spcAft>
                <a:spcPts val="1000"/>
              </a:spcAft>
            </a:pPr>
            <a:r>
              <a:rPr lang="en-US" dirty="0">
                <a:latin typeface="Times New Roman"/>
                <a:ea typeface="Calibri"/>
                <a:cs typeface="Arial"/>
              </a:rPr>
              <a:t>The captured wind power can be assumed to be linear in its curved portion:</a:t>
            </a:r>
          </a:p>
        </p:txBody>
      </p:sp>
      <p:sp>
        <p:nvSpPr>
          <p:cNvPr id="9" name="TextBox 8"/>
          <p:cNvSpPr txBox="1"/>
          <p:nvPr/>
        </p:nvSpPr>
        <p:spPr>
          <a:xfrm>
            <a:off x="1285852" y="214290"/>
            <a:ext cx="6500858" cy="1261884"/>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PROBABILITY ANALYSIS OF WIND POWER:</a:t>
            </a:r>
          </a:p>
          <a:p>
            <a:pPr algn="ctr"/>
            <a:endParaRPr lang="en-US" sz="2000" b="1"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0487" name="Object 7"/>
          <p:cNvGraphicFramePr>
            <a:graphicFrameLocks noChangeAspect="1"/>
          </p:cNvGraphicFramePr>
          <p:nvPr/>
        </p:nvGraphicFramePr>
        <p:xfrm>
          <a:off x="1474788" y="3692525"/>
          <a:ext cx="179387" cy="280988"/>
        </p:xfrm>
        <a:graphic>
          <a:graphicData uri="http://schemas.openxmlformats.org/presentationml/2006/ole">
            <mc:AlternateContent xmlns:mc="http://schemas.openxmlformats.org/markup-compatibility/2006">
              <mc:Choice xmlns:v="urn:schemas-microsoft-com:vml" Requires="v">
                <p:oleObj spid="_x0000_s23574" name="Equation" r:id="rId3" imgW="114120" imgH="177480" progId="Equation.DSMT4">
                  <p:embed/>
                </p:oleObj>
              </mc:Choice>
              <mc:Fallback>
                <p:oleObj name="Equation" r:id="rId3" imgW="114120" imgH="1774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788" y="3692525"/>
                        <a:ext cx="179387" cy="280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p:nvSpPr>
        <p:spPr>
          <a:xfrm>
            <a:off x="1928794" y="6215082"/>
            <a:ext cx="5857916" cy="369332"/>
          </a:xfrm>
          <a:prstGeom prst="rect">
            <a:avLst/>
          </a:prstGeom>
        </p:spPr>
        <p:txBody>
          <a:bodyPr wrap="square">
            <a:spAutoFit/>
          </a:bodyPr>
          <a:lstStyle/>
          <a:p>
            <a:pPr algn="ctr"/>
            <a:r>
              <a:rPr lang="en-US" dirty="0">
                <a:latin typeface="Times New Roman" pitchFamily="18" charset="0"/>
                <a:cs typeface="Times New Roman" pitchFamily="18" charset="0"/>
              </a:rPr>
              <a:t>The captured wind power</a:t>
            </a:r>
            <a:endParaRPr lang="en-US" b="1" dirty="0">
              <a:latin typeface="Times New Roman" pitchFamily="18" charset="0"/>
              <a:cs typeface="Times New Roman" pitchFamily="18" charset="0"/>
            </a:endParaRPr>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pic>
        <p:nvPicPr>
          <p:cNvPr id="23570" name="Picture 18"/>
          <p:cNvPicPr>
            <a:picLocks noChangeAspect="1" noChangeArrowheads="1"/>
          </p:cNvPicPr>
          <p:nvPr/>
        </p:nvPicPr>
        <p:blipFill>
          <a:blip r:embed="rId5"/>
          <a:srcRect r="50000" b="21114"/>
          <a:stretch>
            <a:fillRect/>
          </a:stretch>
        </p:blipFill>
        <p:spPr bwMode="auto">
          <a:xfrm>
            <a:off x="2071670" y="2000240"/>
            <a:ext cx="4429155" cy="1550205"/>
          </a:xfrm>
          <a:prstGeom prst="rect">
            <a:avLst/>
          </a:prstGeom>
          <a:noFill/>
          <a:ln w="9525">
            <a:noFill/>
            <a:miter lim="800000"/>
            <a:headEnd/>
            <a:tailEnd/>
          </a:ln>
          <a:effectLst/>
        </p:spPr>
      </p:pic>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3573" name="Object 21"/>
          <p:cNvGraphicFramePr>
            <a:graphicFrameLocks noChangeAspect="1"/>
          </p:cNvGraphicFramePr>
          <p:nvPr/>
        </p:nvGraphicFramePr>
        <p:xfrm>
          <a:off x="3571868" y="785794"/>
          <a:ext cx="1714512" cy="697047"/>
        </p:xfrm>
        <a:graphic>
          <a:graphicData uri="http://schemas.openxmlformats.org/presentationml/2006/ole">
            <mc:AlternateContent xmlns:mc="http://schemas.openxmlformats.org/markup-compatibility/2006">
              <mc:Choice xmlns:v="urn:schemas-microsoft-com:vml" Requires="v">
                <p:oleObj spid="_x0000_s23575" name="Equation" r:id="rId6" imgW="965160" imgH="393480" progId="Equation.DSMT4">
                  <p:embed/>
                </p:oleObj>
              </mc:Choice>
              <mc:Fallback>
                <p:oleObj name="Equation" r:id="rId6" imgW="965160" imgH="393480" progId="Equation.DSMT4">
                  <p:embed/>
                  <p:pic>
                    <p:nvPicPr>
                      <p:cNvPr id="0"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1868" y="785794"/>
                        <a:ext cx="1714512" cy="6970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Rectangle 34"/>
          <p:cNvSpPr/>
          <p:nvPr/>
        </p:nvSpPr>
        <p:spPr>
          <a:xfrm>
            <a:off x="642910" y="928669"/>
            <a:ext cx="3028393" cy="369332"/>
          </a:xfrm>
          <a:prstGeom prst="rect">
            <a:avLst/>
          </a:prstGeom>
        </p:spPr>
        <p:txBody>
          <a:bodyPr wrap="none">
            <a:spAutoFit/>
          </a:bodyPr>
          <a:lstStyle/>
          <a:p>
            <a:r>
              <a:rPr lang="en-US" dirty="0">
                <a:latin typeface="Times New Roman"/>
                <a:ea typeface="Calibri"/>
                <a:cs typeface="Arial"/>
              </a:rPr>
              <a:t>The captured wind power   </a:t>
            </a:r>
            <a:r>
              <a:rPr lang="en-US" dirty="0">
                <a:latin typeface="Times New Roman"/>
                <a:ea typeface="Calibri"/>
                <a:cs typeface="Arial"/>
                <a:sym typeface="Wingdings" pitchFamily="2" charset="2"/>
              </a:rPr>
              <a:t></a:t>
            </a:r>
            <a:r>
              <a:rPr lang="en-US" dirty="0">
                <a:latin typeface="Times New Roman"/>
                <a:ea typeface="Calibri"/>
                <a:cs typeface="Arial"/>
              </a:rPr>
              <a:t> </a:t>
            </a:r>
            <a:endParaRPr lang="en-US" dirty="0"/>
          </a:p>
        </p:txBody>
      </p:sp>
      <p:sp>
        <p:nvSpPr>
          <p:cNvPr id="16" name="Slide Number Placeholder 15"/>
          <p:cNvSpPr>
            <a:spLocks noGrp="1"/>
          </p:cNvSpPr>
          <p:nvPr>
            <p:ph type="sldNum" sz="quarter" idx="12"/>
          </p:nvPr>
        </p:nvSpPr>
        <p:spPr/>
        <p:txBody>
          <a:bodyPr/>
          <a:lstStyle/>
          <a:p>
            <a:fld id="{C04E34B1-6812-4D4E-8E42-5EAED81097AD}" type="slidenum">
              <a:rPr lang="en-US" smtClean="0"/>
              <a:pPr/>
              <a:t>12</a:t>
            </a:fld>
            <a:endParaRPr lang="en-US" dirty="0"/>
          </a:p>
        </p:txBody>
      </p:sp>
      <p:pic>
        <p:nvPicPr>
          <p:cNvPr id="2" name="Picture 22"/>
          <p:cNvPicPr>
            <a:picLocks noChangeAspect="1" noChangeArrowheads="1"/>
          </p:cNvPicPr>
          <p:nvPr/>
        </p:nvPicPr>
        <p:blipFill>
          <a:blip r:embed="rId8"/>
          <a:srcRect/>
          <a:stretch>
            <a:fillRect/>
          </a:stretch>
        </p:blipFill>
        <p:spPr bwMode="auto">
          <a:xfrm>
            <a:off x="2357422" y="3500438"/>
            <a:ext cx="4810140" cy="272714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7158" y="642918"/>
            <a:ext cx="7858180" cy="729430"/>
          </a:xfrm>
          <a:prstGeom prst="rect">
            <a:avLst/>
          </a:prstGeom>
          <a:noFill/>
        </p:spPr>
        <p:txBody>
          <a:bodyPr wrap="square" rtlCol="0">
            <a:spAutoFit/>
          </a:bodyPr>
          <a:lstStyle/>
          <a:p>
            <a:pPr algn="just">
              <a:lnSpc>
                <a:spcPct val="115000"/>
              </a:lnSpc>
              <a:spcAft>
                <a:spcPts val="1000"/>
              </a:spcAft>
            </a:pPr>
            <a:r>
              <a:rPr lang="en-US" dirty="0">
                <a:latin typeface="Times New Roman"/>
                <a:ea typeface="Calibri"/>
                <a:cs typeface="Arial"/>
              </a:rPr>
              <a:t>The linear transformation (in terms of probability) from wind speed to wind power is done as following: </a:t>
            </a:r>
          </a:p>
        </p:txBody>
      </p:sp>
      <p:sp>
        <p:nvSpPr>
          <p:cNvPr id="9" name="TextBox 8"/>
          <p:cNvSpPr txBox="1"/>
          <p:nvPr/>
        </p:nvSpPr>
        <p:spPr>
          <a:xfrm>
            <a:off x="1285852" y="214290"/>
            <a:ext cx="6500858" cy="1261884"/>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PROBABILITY ANALYSIS OF WIND POWER:</a:t>
            </a:r>
          </a:p>
          <a:p>
            <a:pPr algn="ctr"/>
            <a:endParaRPr lang="en-US" sz="2000" b="1"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0487" name="Object 7"/>
          <p:cNvGraphicFramePr>
            <a:graphicFrameLocks noChangeAspect="1"/>
          </p:cNvGraphicFramePr>
          <p:nvPr/>
        </p:nvGraphicFramePr>
        <p:xfrm>
          <a:off x="1474788" y="3692525"/>
          <a:ext cx="179387" cy="280988"/>
        </p:xfrm>
        <a:graphic>
          <a:graphicData uri="http://schemas.openxmlformats.org/presentationml/2006/ole">
            <mc:AlternateContent xmlns:mc="http://schemas.openxmlformats.org/markup-compatibility/2006">
              <mc:Choice xmlns:v="urn:schemas-microsoft-com:vml" Requires="v">
                <p:oleObj spid="_x0000_s24588" name="Equation" r:id="rId3" imgW="114120" imgH="177480" progId="Equation.DSMT4">
                  <p:embed/>
                </p:oleObj>
              </mc:Choice>
              <mc:Fallback>
                <p:oleObj name="Equation" r:id="rId3" imgW="114120" imgH="1774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788" y="3692525"/>
                        <a:ext cx="179387" cy="280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4582" name="Object 6"/>
          <p:cNvGraphicFramePr>
            <a:graphicFrameLocks noChangeAspect="1"/>
          </p:cNvGraphicFramePr>
          <p:nvPr/>
        </p:nvGraphicFramePr>
        <p:xfrm>
          <a:off x="428596" y="1571612"/>
          <a:ext cx="4262438" cy="800100"/>
        </p:xfrm>
        <a:graphic>
          <a:graphicData uri="http://schemas.openxmlformats.org/presentationml/2006/ole">
            <mc:AlternateContent xmlns:mc="http://schemas.openxmlformats.org/markup-compatibility/2006">
              <mc:Choice xmlns:v="urn:schemas-microsoft-com:vml" Requires="v">
                <p:oleObj spid="_x0000_s24589" name="Equation" r:id="rId5" imgW="2844720" imgH="533160" progId="Equation.DSMT4">
                  <p:embed/>
                </p:oleObj>
              </mc:Choice>
              <mc:Fallback>
                <p:oleObj name="Equation" r:id="rId5" imgW="2844720" imgH="533160" progId="Equation.DSMT4">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596" y="1571612"/>
                        <a:ext cx="4262438"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4584" name="Object 8"/>
          <p:cNvGraphicFramePr>
            <a:graphicFrameLocks noChangeAspect="1"/>
          </p:cNvGraphicFramePr>
          <p:nvPr/>
        </p:nvGraphicFramePr>
        <p:xfrm>
          <a:off x="428596" y="2571744"/>
          <a:ext cx="4137025" cy="1104900"/>
        </p:xfrm>
        <a:graphic>
          <a:graphicData uri="http://schemas.openxmlformats.org/presentationml/2006/ole">
            <mc:AlternateContent xmlns:mc="http://schemas.openxmlformats.org/markup-compatibility/2006">
              <mc:Choice xmlns:v="urn:schemas-microsoft-com:vml" Requires="v">
                <p:oleObj spid="_x0000_s24590" name="Equation" r:id="rId7" imgW="2857320" imgH="761760" progId="Equation.DSMT4">
                  <p:embed/>
                </p:oleObj>
              </mc:Choice>
              <mc:Fallback>
                <p:oleObj name="Equation" r:id="rId7" imgW="2857320" imgH="761760" progId="Equation.DSMT4">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596" y="2571744"/>
                        <a:ext cx="4137025" cy="1104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Slide Number Placeholder 18"/>
          <p:cNvSpPr>
            <a:spLocks noGrp="1"/>
          </p:cNvSpPr>
          <p:nvPr>
            <p:ph type="sldNum" sz="quarter" idx="12"/>
          </p:nvPr>
        </p:nvSpPr>
        <p:spPr/>
        <p:txBody>
          <a:bodyPr/>
          <a:lstStyle/>
          <a:p>
            <a:fld id="{C04E34B1-6812-4D4E-8E42-5EAED81097AD}" type="slidenum">
              <a:rPr lang="en-US" smtClean="0"/>
              <a:pPr/>
              <a:t>13</a:t>
            </a:fld>
            <a:endParaRPr lang="en-US" dirty="0"/>
          </a:p>
        </p:txBody>
      </p:sp>
      <p:pic>
        <p:nvPicPr>
          <p:cNvPr id="25" name="Picture 12"/>
          <p:cNvPicPr>
            <a:picLocks noChangeAspect="1" noChangeArrowheads="1"/>
          </p:cNvPicPr>
          <p:nvPr/>
        </p:nvPicPr>
        <p:blipFill>
          <a:blip r:embed="rId9"/>
          <a:srcRect/>
          <a:stretch>
            <a:fillRect/>
          </a:stretch>
        </p:blipFill>
        <p:spPr bwMode="auto">
          <a:xfrm>
            <a:off x="5418486" y="1357298"/>
            <a:ext cx="3368356" cy="1909711"/>
          </a:xfrm>
          <a:prstGeom prst="rect">
            <a:avLst/>
          </a:prstGeom>
          <a:noFill/>
          <a:ln w="9525">
            <a:noFill/>
            <a:miter lim="800000"/>
            <a:headEnd/>
            <a:tailEnd/>
          </a:ln>
          <a:effectLst/>
        </p:spPr>
      </p:pic>
      <p:sp>
        <p:nvSpPr>
          <p:cNvPr id="18" name="TextBox 17"/>
          <p:cNvSpPr txBox="1"/>
          <p:nvPr/>
        </p:nvSpPr>
        <p:spPr>
          <a:xfrm>
            <a:off x="285720" y="3571876"/>
            <a:ext cx="7858180" cy="410882"/>
          </a:xfrm>
          <a:prstGeom prst="rect">
            <a:avLst/>
          </a:prstGeom>
          <a:noFill/>
        </p:spPr>
        <p:txBody>
          <a:bodyPr wrap="square" rtlCol="0">
            <a:spAutoFit/>
          </a:bodyPr>
          <a:lstStyle/>
          <a:p>
            <a:pPr algn="just">
              <a:lnSpc>
                <a:spcPct val="115000"/>
              </a:lnSpc>
              <a:spcAft>
                <a:spcPts val="1000"/>
              </a:spcAft>
            </a:pPr>
            <a:r>
              <a:rPr lang="en-US" dirty="0">
                <a:latin typeface="Times New Roman"/>
                <a:ea typeface="Calibri"/>
                <a:cs typeface="Arial"/>
              </a:rPr>
              <a:t>While for the continuous portion:</a:t>
            </a:r>
          </a:p>
        </p:txBody>
      </p:sp>
      <p:graphicFrame>
        <p:nvGraphicFramePr>
          <p:cNvPr id="20" name="Object 6"/>
          <p:cNvGraphicFramePr>
            <a:graphicFrameLocks noChangeAspect="1"/>
          </p:cNvGraphicFramePr>
          <p:nvPr/>
        </p:nvGraphicFramePr>
        <p:xfrm>
          <a:off x="352436" y="4929198"/>
          <a:ext cx="5862638" cy="762000"/>
        </p:xfrm>
        <a:graphic>
          <a:graphicData uri="http://schemas.openxmlformats.org/presentationml/2006/ole">
            <mc:AlternateContent xmlns:mc="http://schemas.openxmlformats.org/markup-compatibility/2006">
              <mc:Choice xmlns:v="urn:schemas-microsoft-com:vml" Requires="v">
                <p:oleObj spid="_x0000_s24591" name="Equation" r:id="rId10" imgW="3543120" imgH="495000" progId="Equation.DSMT4">
                  <p:embed/>
                </p:oleObj>
              </mc:Choice>
              <mc:Fallback>
                <p:oleObj name="Equation" r:id="rId10" imgW="3543120" imgH="495000" progId="Equation.DSMT4">
                  <p:embed/>
                  <p:pic>
                    <p:nvPicPr>
                      <p:cNvPr id="0"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2436" y="4929198"/>
                        <a:ext cx="5862638"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8"/>
          <p:cNvGraphicFramePr>
            <a:graphicFrameLocks noChangeAspect="1"/>
          </p:cNvGraphicFramePr>
          <p:nvPr/>
        </p:nvGraphicFramePr>
        <p:xfrm>
          <a:off x="785786" y="4000504"/>
          <a:ext cx="2625725" cy="788987"/>
        </p:xfrm>
        <a:graphic>
          <a:graphicData uri="http://schemas.openxmlformats.org/presentationml/2006/ole">
            <mc:AlternateContent xmlns:mc="http://schemas.openxmlformats.org/markup-compatibility/2006">
              <mc:Choice xmlns:v="urn:schemas-microsoft-com:vml" Requires="v">
                <p:oleObj spid="_x0000_s24592" name="Equation" r:id="rId12" imgW="1523880" imgH="431640" progId="Equation.DSMT4">
                  <p:embed/>
                </p:oleObj>
              </mc:Choice>
              <mc:Fallback>
                <p:oleObj name="Equation" r:id="rId12" imgW="1523880" imgH="431640" progId="Equation.DSMT4">
                  <p:embed/>
                  <p:pic>
                    <p:nvPicPr>
                      <p:cNvPr id="0"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5786" y="4000504"/>
                        <a:ext cx="2625725" cy="7889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2" name="Picture 9"/>
          <p:cNvPicPr>
            <a:picLocks noChangeAspect="1" noChangeArrowheads="1"/>
          </p:cNvPicPr>
          <p:nvPr/>
        </p:nvPicPr>
        <p:blipFill>
          <a:blip r:embed="rId14"/>
          <a:srcRect/>
          <a:stretch>
            <a:fillRect/>
          </a:stretch>
        </p:blipFill>
        <p:spPr bwMode="auto">
          <a:xfrm>
            <a:off x="5500694" y="4143380"/>
            <a:ext cx="3402071" cy="1928826"/>
          </a:xfrm>
          <a:prstGeom prst="rect">
            <a:avLst/>
          </a:prstGeom>
          <a:noFill/>
          <a:ln w="9525">
            <a:noFill/>
            <a:miter lim="800000"/>
            <a:headEnd/>
            <a:tailEnd/>
          </a:ln>
          <a:effectLst/>
        </p:spPr>
      </p:pic>
      <p:graphicFrame>
        <p:nvGraphicFramePr>
          <p:cNvPr id="23" name="Object 10"/>
          <p:cNvGraphicFramePr>
            <a:graphicFrameLocks noChangeAspect="1"/>
          </p:cNvGraphicFramePr>
          <p:nvPr/>
        </p:nvGraphicFramePr>
        <p:xfrm>
          <a:off x="1071538" y="5786454"/>
          <a:ext cx="4143404" cy="632327"/>
        </p:xfrm>
        <a:graphic>
          <a:graphicData uri="http://schemas.openxmlformats.org/presentationml/2006/ole">
            <mc:AlternateContent xmlns:mc="http://schemas.openxmlformats.org/markup-compatibility/2006">
              <mc:Choice xmlns:v="urn:schemas-microsoft-com:vml" Requires="v">
                <p:oleObj spid="_x0000_s24593" name="Equation" r:id="rId15" imgW="2628720" imgH="431640" progId="Equation.DSMT4">
                  <p:embed/>
                </p:oleObj>
              </mc:Choice>
              <mc:Fallback>
                <p:oleObj name="Equation" r:id="rId15" imgW="2628720" imgH="431640" progId="Equation.DSMT4">
                  <p:embed/>
                  <p:pic>
                    <p:nvPicPr>
                      <p:cNvPr id="0" name="Picture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1538" y="5786454"/>
                        <a:ext cx="4143404" cy="6323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357290" y="142852"/>
            <a:ext cx="6500858" cy="1261884"/>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PROBABILITY ANALYSIS OF WIND POWER:</a:t>
            </a:r>
          </a:p>
          <a:p>
            <a:pPr algn="ctr"/>
            <a:endParaRPr lang="en-US" sz="2000" b="1"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0487" name="Object 7"/>
          <p:cNvGraphicFramePr>
            <a:graphicFrameLocks noChangeAspect="1"/>
          </p:cNvGraphicFramePr>
          <p:nvPr/>
        </p:nvGraphicFramePr>
        <p:xfrm>
          <a:off x="1474788" y="3692525"/>
          <a:ext cx="179387" cy="280988"/>
        </p:xfrm>
        <a:graphic>
          <a:graphicData uri="http://schemas.openxmlformats.org/presentationml/2006/ole">
            <mc:AlternateContent xmlns:mc="http://schemas.openxmlformats.org/markup-compatibility/2006">
              <mc:Choice xmlns:v="urn:schemas-microsoft-com:vml" Requires="v">
                <p:oleObj spid="_x0000_s25605" name="Equation" r:id="rId3" imgW="114120" imgH="177480" progId="Equation.DSMT4">
                  <p:embed/>
                </p:oleObj>
              </mc:Choice>
              <mc:Fallback>
                <p:oleObj name="Equation" r:id="rId3" imgW="114120" imgH="1774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788" y="3692525"/>
                        <a:ext cx="179387" cy="280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35" name="Rectangle 34"/>
          <p:cNvSpPr/>
          <p:nvPr/>
        </p:nvSpPr>
        <p:spPr>
          <a:xfrm>
            <a:off x="2357422" y="714356"/>
            <a:ext cx="4648452" cy="369332"/>
          </a:xfrm>
          <a:prstGeom prst="rect">
            <a:avLst/>
          </a:prstGeom>
        </p:spPr>
        <p:txBody>
          <a:bodyPr wrap="none">
            <a:spAutoFit/>
          </a:bodyPr>
          <a:lstStyle/>
          <a:p>
            <a:r>
              <a:rPr lang="en-US" dirty="0">
                <a:latin typeface="Times New Roman" pitchFamily="18" charset="0"/>
                <a:cs typeface="Times New Roman" pitchFamily="18" charset="0"/>
              </a:rPr>
              <a:t>Probability vs. Wind power for C=10, 15 and 20</a:t>
            </a:r>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9" name="Slide Number Placeholder 18"/>
          <p:cNvSpPr>
            <a:spLocks noGrp="1"/>
          </p:cNvSpPr>
          <p:nvPr>
            <p:ph type="sldNum" sz="quarter" idx="12"/>
          </p:nvPr>
        </p:nvSpPr>
        <p:spPr/>
        <p:txBody>
          <a:bodyPr/>
          <a:lstStyle/>
          <a:p>
            <a:fld id="{C04E34B1-6812-4D4E-8E42-5EAED81097AD}" type="slidenum">
              <a:rPr lang="en-US" smtClean="0"/>
              <a:pPr/>
              <a:t>14</a:t>
            </a:fld>
            <a:endParaRPr lang="en-US" dirty="0"/>
          </a:p>
        </p:txBody>
      </p:sp>
      <p:pic>
        <p:nvPicPr>
          <p:cNvPr id="22" name="Picture 8"/>
          <p:cNvPicPr>
            <a:picLocks noChangeAspect="1" noChangeArrowheads="1"/>
          </p:cNvPicPr>
          <p:nvPr/>
        </p:nvPicPr>
        <p:blipFill>
          <a:blip r:embed="rId5"/>
          <a:srcRect l="7420" t="5771" r="7244" b="2356"/>
          <a:stretch>
            <a:fillRect/>
          </a:stretch>
        </p:blipFill>
        <p:spPr bwMode="auto">
          <a:xfrm>
            <a:off x="32939" y="1071546"/>
            <a:ext cx="5182003" cy="2928958"/>
          </a:xfrm>
          <a:prstGeom prst="rect">
            <a:avLst/>
          </a:prstGeom>
          <a:noFill/>
          <a:ln w="9525">
            <a:noFill/>
            <a:miter lim="800000"/>
            <a:headEnd/>
            <a:tailEnd/>
          </a:ln>
          <a:effectLst/>
        </p:spPr>
      </p:pic>
      <p:pic>
        <p:nvPicPr>
          <p:cNvPr id="23" name="Picture 9"/>
          <p:cNvPicPr>
            <a:picLocks noChangeAspect="1" noChangeArrowheads="1"/>
          </p:cNvPicPr>
          <p:nvPr/>
        </p:nvPicPr>
        <p:blipFill>
          <a:blip r:embed="rId6"/>
          <a:srcRect l="6596" t="5662" r="7916" b="3874"/>
          <a:stretch>
            <a:fillRect/>
          </a:stretch>
        </p:blipFill>
        <p:spPr bwMode="auto">
          <a:xfrm>
            <a:off x="3714744" y="3929066"/>
            <a:ext cx="4886359" cy="2714644"/>
          </a:xfrm>
          <a:prstGeom prst="rect">
            <a:avLst/>
          </a:prstGeom>
          <a:noFill/>
          <a:ln w="9525">
            <a:noFill/>
            <a:miter lim="800000"/>
            <a:headEnd/>
            <a:tailEnd/>
          </a:ln>
          <a:effectLst/>
        </p:spPr>
      </p:pic>
      <p:sp>
        <p:nvSpPr>
          <p:cNvPr id="24" name="Rectangle 23"/>
          <p:cNvSpPr/>
          <p:nvPr/>
        </p:nvSpPr>
        <p:spPr>
          <a:xfrm>
            <a:off x="5143504" y="1428736"/>
            <a:ext cx="3000395" cy="646331"/>
          </a:xfrm>
          <a:prstGeom prst="rect">
            <a:avLst/>
          </a:prstGeom>
        </p:spPr>
        <p:txBody>
          <a:bodyPr wrap="square">
            <a:spAutoFit/>
          </a:bodyPr>
          <a:lstStyle/>
          <a:p>
            <a:r>
              <a:rPr lang="en-US" dirty="0">
                <a:latin typeface="Times New Roman" pitchFamily="18" charset="0"/>
                <a:cs typeface="Times New Roman" pitchFamily="18" charset="0"/>
              </a:rPr>
              <a:t>The probability density function </a:t>
            </a:r>
            <a:r>
              <a:rPr lang="en-US" dirty="0" err="1">
                <a:latin typeface="Times New Roman" pitchFamily="18" charset="0"/>
                <a:cs typeface="Times New Roman" pitchFamily="18" charset="0"/>
              </a:rPr>
              <a:t>pdf</a:t>
            </a:r>
            <a:r>
              <a:rPr lang="en-US" dirty="0">
                <a:latin typeface="Times New Roman" pitchFamily="18" charset="0"/>
                <a:cs typeface="Times New Roman" pitchFamily="18" charset="0"/>
              </a:rPr>
              <a:t>  of wind power</a:t>
            </a:r>
          </a:p>
        </p:txBody>
      </p:sp>
      <p:sp>
        <p:nvSpPr>
          <p:cNvPr id="25" name="Rectangle 24"/>
          <p:cNvSpPr/>
          <p:nvPr/>
        </p:nvSpPr>
        <p:spPr>
          <a:xfrm>
            <a:off x="714348" y="4857760"/>
            <a:ext cx="2928958" cy="646331"/>
          </a:xfrm>
          <a:prstGeom prst="rect">
            <a:avLst/>
          </a:prstGeom>
        </p:spPr>
        <p:txBody>
          <a:bodyPr wrap="square">
            <a:spAutoFit/>
          </a:bodyPr>
          <a:lstStyle/>
          <a:p>
            <a:r>
              <a:rPr lang="en-US" dirty="0">
                <a:latin typeface="Times New Roman"/>
                <a:ea typeface="Calibri"/>
                <a:cs typeface="Arial"/>
              </a:rPr>
              <a:t>The cumulative distribution function (</a:t>
            </a:r>
            <a:r>
              <a:rPr lang="en-US" dirty="0" err="1">
                <a:latin typeface="Times New Roman"/>
                <a:ea typeface="Calibri"/>
                <a:cs typeface="Arial"/>
              </a:rPr>
              <a:t>cdf</a:t>
            </a:r>
            <a:r>
              <a:rPr lang="en-US" dirty="0">
                <a:latin typeface="Times New Roman"/>
                <a:ea typeface="Calibri"/>
                <a:cs typeface="Arial"/>
              </a:rPr>
              <a:t>) </a:t>
            </a:r>
            <a:r>
              <a:rPr lang="en-US" dirty="0">
                <a:latin typeface="Times New Roman" pitchFamily="18" charset="0"/>
                <a:cs typeface="Times New Roman" pitchFamily="18" charset="0"/>
              </a:rPr>
              <a:t>of wind power</a:t>
            </a:r>
          </a:p>
        </p:txBody>
      </p:sp>
      <p:graphicFrame>
        <p:nvGraphicFramePr>
          <p:cNvPr id="20" name="Object 10"/>
          <p:cNvGraphicFramePr>
            <a:graphicFrameLocks noChangeAspect="1"/>
          </p:cNvGraphicFramePr>
          <p:nvPr/>
        </p:nvGraphicFramePr>
        <p:xfrm>
          <a:off x="5143504" y="2188706"/>
          <a:ext cx="3953015" cy="715308"/>
        </p:xfrm>
        <a:graphic>
          <a:graphicData uri="http://schemas.openxmlformats.org/presentationml/2006/ole">
            <mc:AlternateContent xmlns:mc="http://schemas.openxmlformats.org/markup-compatibility/2006">
              <mc:Choice xmlns:v="urn:schemas-microsoft-com:vml" Requires="v">
                <p:oleObj spid="_x0000_s25606" name="Equation" r:id="rId7" imgW="2920680" imgH="507960" progId="Equation.DSMT4">
                  <p:embed/>
                </p:oleObj>
              </mc:Choice>
              <mc:Fallback>
                <p:oleObj name="Equation" r:id="rId7" imgW="2920680" imgH="507960" progId="Equation.DSMT4">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3504" y="2188706"/>
                        <a:ext cx="3953015" cy="71530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p:cNvGraphicFramePr>
            <a:graphicFrameLocks noChangeAspect="1"/>
          </p:cNvGraphicFramePr>
          <p:nvPr/>
        </p:nvGraphicFramePr>
        <p:xfrm>
          <a:off x="5181632" y="3052764"/>
          <a:ext cx="3890962" cy="661988"/>
        </p:xfrm>
        <a:graphic>
          <a:graphicData uri="http://schemas.openxmlformats.org/presentationml/2006/ole">
            <mc:AlternateContent xmlns:mc="http://schemas.openxmlformats.org/markup-compatibility/2006">
              <mc:Choice xmlns:v="urn:schemas-microsoft-com:vml" Requires="v">
                <p:oleObj spid="_x0000_s25607" name="Equation" r:id="rId9" imgW="2831760" imgH="482400" progId="Equation.DSMT4">
                  <p:embed/>
                </p:oleObj>
              </mc:Choice>
              <mc:Fallback>
                <p:oleObj name="Equation" r:id="rId9" imgW="2831760" imgH="482400" progId="Equation.DSMT4">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1632" y="3052764"/>
                        <a:ext cx="3890962" cy="661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14290"/>
            <a:ext cx="6500858" cy="1261884"/>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PROBABILITY ANALYSIS OF WIND POWER:</a:t>
            </a:r>
          </a:p>
          <a:p>
            <a:pPr algn="ctr"/>
            <a:endParaRPr lang="en-US" sz="2000" b="1"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0487" name="Object 7"/>
          <p:cNvGraphicFramePr>
            <a:graphicFrameLocks noChangeAspect="1"/>
          </p:cNvGraphicFramePr>
          <p:nvPr/>
        </p:nvGraphicFramePr>
        <p:xfrm>
          <a:off x="1474788" y="3692525"/>
          <a:ext cx="179387" cy="280988"/>
        </p:xfrm>
        <a:graphic>
          <a:graphicData uri="http://schemas.openxmlformats.org/presentationml/2006/ole">
            <mc:AlternateContent xmlns:mc="http://schemas.openxmlformats.org/markup-compatibility/2006">
              <mc:Choice xmlns:v="urn:schemas-microsoft-com:vml" Requires="v">
                <p:oleObj spid="_x0000_s26634" name="Equation" r:id="rId3" imgW="114120" imgH="177480" progId="Equation.DSMT4">
                  <p:embed/>
                </p:oleObj>
              </mc:Choice>
              <mc:Fallback>
                <p:oleObj name="Equation" r:id="rId3" imgW="114120" imgH="1774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788" y="3692525"/>
                        <a:ext cx="179387" cy="280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5608" name="Object 8"/>
          <p:cNvGraphicFramePr>
            <a:graphicFrameLocks noChangeAspect="1"/>
          </p:cNvGraphicFramePr>
          <p:nvPr/>
        </p:nvGraphicFramePr>
        <p:xfrm>
          <a:off x="214282" y="3429000"/>
          <a:ext cx="3086100" cy="904875"/>
        </p:xfrm>
        <a:graphic>
          <a:graphicData uri="http://schemas.openxmlformats.org/presentationml/2006/ole">
            <mc:AlternateContent xmlns:mc="http://schemas.openxmlformats.org/markup-compatibility/2006">
              <mc:Choice xmlns:v="urn:schemas-microsoft-com:vml" Requires="v">
                <p:oleObj spid="_x0000_s26635" name="Equation" r:id="rId5" imgW="1841400" imgH="507960" progId="Equation.DSMT4">
                  <p:embed/>
                </p:oleObj>
              </mc:Choice>
              <mc:Fallback>
                <p:oleObj name="Equation" r:id="rId5" imgW="1841400" imgH="507960" progId="Equation.DSMT4">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282" y="3429000"/>
                        <a:ext cx="3086100" cy="90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9" name="Object 9"/>
          <p:cNvGraphicFramePr>
            <a:graphicFrameLocks noChangeAspect="1"/>
          </p:cNvGraphicFramePr>
          <p:nvPr/>
        </p:nvGraphicFramePr>
        <p:xfrm>
          <a:off x="5715008" y="3429000"/>
          <a:ext cx="2867025" cy="842963"/>
        </p:xfrm>
        <a:graphic>
          <a:graphicData uri="http://schemas.openxmlformats.org/presentationml/2006/ole">
            <mc:AlternateContent xmlns:mc="http://schemas.openxmlformats.org/markup-compatibility/2006">
              <mc:Choice xmlns:v="urn:schemas-microsoft-com:vml" Requires="v">
                <p:oleObj spid="_x0000_s26636" name="Equation" r:id="rId7" imgW="1752480" imgH="482400" progId="Equation.DSMT4">
                  <p:embed/>
                </p:oleObj>
              </mc:Choice>
              <mc:Fallback>
                <p:oleObj name="Equation" r:id="rId7" imgW="1752480" imgH="482400" progId="Equation.DSMT4">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8" y="3429000"/>
                        <a:ext cx="2867025" cy="842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10" name="Object 10"/>
          <p:cNvGraphicFramePr>
            <a:graphicFrameLocks noChangeAspect="1"/>
          </p:cNvGraphicFramePr>
          <p:nvPr/>
        </p:nvGraphicFramePr>
        <p:xfrm>
          <a:off x="1000100" y="4572008"/>
          <a:ext cx="6324600" cy="685800"/>
        </p:xfrm>
        <a:graphic>
          <a:graphicData uri="http://schemas.openxmlformats.org/presentationml/2006/ole">
            <mc:AlternateContent xmlns:mc="http://schemas.openxmlformats.org/markup-compatibility/2006">
              <mc:Choice xmlns:v="urn:schemas-microsoft-com:vml" Requires="v">
                <p:oleObj spid="_x0000_s26637" name="Equation" r:id="rId9" imgW="4305240" imgH="431640" progId="Equation.DSMT4">
                  <p:embed/>
                </p:oleObj>
              </mc:Choice>
              <mc:Fallback>
                <p:oleObj name="Equation" r:id="rId9" imgW="4305240" imgH="43164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0100" y="4572008"/>
                        <a:ext cx="63246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1" name="Object 7"/>
          <p:cNvGraphicFramePr>
            <a:graphicFrameLocks noChangeAspect="1"/>
          </p:cNvGraphicFramePr>
          <p:nvPr/>
        </p:nvGraphicFramePr>
        <p:xfrm>
          <a:off x="76197" y="1339833"/>
          <a:ext cx="3995737" cy="749300"/>
        </p:xfrm>
        <a:graphic>
          <a:graphicData uri="http://schemas.openxmlformats.org/presentationml/2006/ole">
            <mc:AlternateContent xmlns:mc="http://schemas.openxmlformats.org/markup-compatibility/2006">
              <mc:Choice xmlns:v="urn:schemas-microsoft-com:vml" Requires="v">
                <p:oleObj spid="_x0000_s26638" name="Equation" r:id="rId11" imgW="2844720" imgH="533160" progId="Equation.DSMT4">
                  <p:embed/>
                </p:oleObj>
              </mc:Choice>
              <mc:Fallback>
                <p:oleObj name="Equation" r:id="rId11" imgW="2844720" imgH="533160" progId="Equation.DSMT4">
                  <p:embed/>
                  <p:pic>
                    <p:nvPicPr>
                      <p:cNvPr id="0"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197" y="1339833"/>
                        <a:ext cx="3995737" cy="749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2" name="Object 8"/>
          <p:cNvGraphicFramePr>
            <a:graphicFrameLocks noChangeAspect="1"/>
          </p:cNvGraphicFramePr>
          <p:nvPr/>
        </p:nvGraphicFramePr>
        <p:xfrm>
          <a:off x="4862545" y="1339833"/>
          <a:ext cx="4138611" cy="773400"/>
        </p:xfrm>
        <a:graphic>
          <a:graphicData uri="http://schemas.openxmlformats.org/presentationml/2006/ole">
            <mc:AlternateContent xmlns:mc="http://schemas.openxmlformats.org/markup-compatibility/2006">
              <mc:Choice xmlns:v="urn:schemas-microsoft-com:vml" Requires="v">
                <p:oleObj spid="_x0000_s26639" name="Equation" r:id="rId13" imgW="2857320" imgH="533160" progId="Equation.DSMT4">
                  <p:embed/>
                </p:oleObj>
              </mc:Choice>
              <mc:Fallback>
                <p:oleObj name="Equation" r:id="rId13" imgW="2857320" imgH="533160" progId="Equation.DSMT4">
                  <p:embed/>
                  <p:pic>
                    <p:nvPicPr>
                      <p:cNvPr id="0"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62545" y="1339833"/>
                        <a:ext cx="4138611" cy="7734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3" name="Object 9"/>
          <p:cNvGraphicFramePr>
            <a:graphicFrameLocks noChangeAspect="1"/>
          </p:cNvGraphicFramePr>
          <p:nvPr/>
        </p:nvGraphicFramePr>
        <p:xfrm>
          <a:off x="1909763" y="2454274"/>
          <a:ext cx="5086350" cy="760412"/>
        </p:xfrm>
        <a:graphic>
          <a:graphicData uri="http://schemas.openxmlformats.org/presentationml/2006/ole">
            <mc:AlternateContent xmlns:mc="http://schemas.openxmlformats.org/markup-compatibility/2006">
              <mc:Choice xmlns:v="urn:schemas-microsoft-com:vml" Requires="v">
                <p:oleObj spid="_x0000_s26640" name="Equation" r:id="rId15" imgW="3073320" imgH="495000" progId="Equation.DSMT4">
                  <p:embed/>
                </p:oleObj>
              </mc:Choice>
              <mc:Fallback>
                <p:oleObj name="Equation" r:id="rId15" imgW="3073320" imgH="495000" progId="Equation.DSMT4">
                  <p:embed/>
                  <p:pic>
                    <p:nvPicPr>
                      <p:cNvPr id="0" name="Picture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09763" y="2454274"/>
                        <a:ext cx="5086350" cy="76041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Rectangle 23"/>
          <p:cNvSpPr/>
          <p:nvPr/>
        </p:nvSpPr>
        <p:spPr>
          <a:xfrm>
            <a:off x="0" y="785794"/>
            <a:ext cx="6167073" cy="369332"/>
          </a:xfrm>
          <a:prstGeom prst="rect">
            <a:avLst/>
          </a:prstGeom>
        </p:spPr>
        <p:txBody>
          <a:bodyPr wrap="none">
            <a:spAutoFit/>
          </a:bodyPr>
          <a:lstStyle/>
          <a:p>
            <a:r>
              <a:rPr lang="en-US" b="1" dirty="0">
                <a:latin typeface="Times New Roman" pitchFamily="18" charset="0"/>
                <a:cs typeface="Times New Roman" pitchFamily="18" charset="0"/>
              </a:rPr>
              <a:t>Then,</a:t>
            </a:r>
            <a:r>
              <a:rPr lang="en-US" dirty="0">
                <a:latin typeface="Times New Roman" pitchFamily="18" charset="0"/>
                <a:cs typeface="Times New Roman" pitchFamily="18" charset="0"/>
              </a:rPr>
              <a:t> plug the transformed wind power equations in the model:</a:t>
            </a:r>
          </a:p>
        </p:txBody>
      </p:sp>
      <p:sp>
        <p:nvSpPr>
          <p:cNvPr id="22" name="Slide Number Placeholder 21"/>
          <p:cNvSpPr>
            <a:spLocks noGrp="1"/>
          </p:cNvSpPr>
          <p:nvPr>
            <p:ph type="sldNum" sz="quarter" idx="12"/>
          </p:nvPr>
        </p:nvSpPr>
        <p:spPr/>
        <p:txBody>
          <a:bodyPr/>
          <a:lstStyle/>
          <a:p>
            <a:fld id="{C04E34B1-6812-4D4E-8E42-5EAED81097AD}" type="slidenum">
              <a:rPr lang="en-US" smtClean="0"/>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14290"/>
            <a:ext cx="6500858" cy="954107"/>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OPTIMAL POWER FLOW (OPF)</a:t>
            </a:r>
          </a:p>
          <a:p>
            <a:pPr algn="ct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0487" name="Object 7"/>
          <p:cNvGraphicFramePr>
            <a:graphicFrameLocks noChangeAspect="1"/>
          </p:cNvGraphicFramePr>
          <p:nvPr/>
        </p:nvGraphicFramePr>
        <p:xfrm>
          <a:off x="1474788" y="3692525"/>
          <a:ext cx="179387" cy="280988"/>
        </p:xfrm>
        <a:graphic>
          <a:graphicData uri="http://schemas.openxmlformats.org/presentationml/2006/ole">
            <mc:AlternateContent xmlns:mc="http://schemas.openxmlformats.org/markup-compatibility/2006">
              <mc:Choice xmlns:v="urn:schemas-microsoft-com:vml" Requires="v">
                <p:oleObj spid="_x0000_s28681" name="Equation" r:id="rId3" imgW="114120" imgH="177480" progId="Equation.DSMT4">
                  <p:embed/>
                </p:oleObj>
              </mc:Choice>
              <mc:Fallback>
                <p:oleObj name="Equation" r:id="rId3" imgW="114120" imgH="1774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788" y="3692525"/>
                        <a:ext cx="179387" cy="280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5608" name="Object 8"/>
          <p:cNvGraphicFramePr>
            <a:graphicFrameLocks noChangeAspect="1"/>
          </p:cNvGraphicFramePr>
          <p:nvPr/>
        </p:nvGraphicFramePr>
        <p:xfrm>
          <a:off x="2930537" y="5157811"/>
          <a:ext cx="3427413" cy="1628775"/>
        </p:xfrm>
        <a:graphic>
          <a:graphicData uri="http://schemas.openxmlformats.org/presentationml/2006/ole">
            <mc:AlternateContent xmlns:mc="http://schemas.openxmlformats.org/markup-compatibility/2006">
              <mc:Choice xmlns:v="urn:schemas-microsoft-com:vml" Requires="v">
                <p:oleObj spid="_x0000_s28682" name="Equation" r:id="rId5" imgW="2044440" imgH="914400" progId="Equation.DSMT4">
                  <p:embed/>
                </p:oleObj>
              </mc:Choice>
              <mc:Fallback>
                <p:oleObj name="Equation" r:id="rId5" imgW="2044440" imgH="91440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0537" y="5157811"/>
                        <a:ext cx="3427413" cy="162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10" name="Object 10"/>
          <p:cNvGraphicFramePr>
            <a:graphicFrameLocks noChangeAspect="1"/>
          </p:cNvGraphicFramePr>
          <p:nvPr/>
        </p:nvGraphicFramePr>
        <p:xfrm>
          <a:off x="3513138" y="1428750"/>
          <a:ext cx="2273300" cy="1412875"/>
        </p:xfrm>
        <a:graphic>
          <a:graphicData uri="http://schemas.openxmlformats.org/presentationml/2006/ole">
            <mc:AlternateContent xmlns:mc="http://schemas.openxmlformats.org/markup-compatibility/2006">
              <mc:Choice xmlns:v="urn:schemas-microsoft-com:vml" Requires="v">
                <p:oleObj spid="_x0000_s28683" name="Equation" r:id="rId7" imgW="1549080" imgH="888840" progId="Equation.DSMT4">
                  <p:embed/>
                </p:oleObj>
              </mc:Choice>
              <mc:Fallback>
                <p:oleObj name="Equation" r:id="rId7" imgW="1549080" imgH="88884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3138" y="1428750"/>
                        <a:ext cx="2273300" cy="1412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Rectangle 23"/>
          <p:cNvSpPr/>
          <p:nvPr/>
        </p:nvSpPr>
        <p:spPr>
          <a:xfrm>
            <a:off x="142844" y="642918"/>
            <a:ext cx="8929718" cy="646331"/>
          </a:xfrm>
          <a:prstGeom prst="rect">
            <a:avLst/>
          </a:prstGeom>
        </p:spPr>
        <p:txBody>
          <a:bodyPr wrap="square">
            <a:spAutoFit/>
          </a:bodyPr>
          <a:lstStyle/>
          <a:p>
            <a:r>
              <a:rPr lang="en-US" dirty="0">
                <a:latin typeface="Times New Roman" pitchFamily="18" charset="0"/>
                <a:cs typeface="Times New Roman" pitchFamily="18" charset="0"/>
              </a:rPr>
              <a:t>The optimal power flow (OPF) is a mathematical optimization problem set up to minimize</a:t>
            </a:r>
          </a:p>
          <a:p>
            <a:r>
              <a:rPr lang="en-US" dirty="0">
                <a:latin typeface="Times New Roman" pitchFamily="18" charset="0"/>
                <a:cs typeface="Times New Roman" pitchFamily="18" charset="0"/>
              </a:rPr>
              <a:t>an objective function subject to equality and inequality constraints.</a:t>
            </a:r>
          </a:p>
        </p:txBody>
      </p:sp>
      <p:grpSp>
        <p:nvGrpSpPr>
          <p:cNvPr id="2" name="Group 22"/>
          <p:cNvGrpSpPr/>
          <p:nvPr/>
        </p:nvGrpSpPr>
        <p:grpSpPr>
          <a:xfrm>
            <a:off x="500034" y="5643578"/>
            <a:ext cx="2328891" cy="369332"/>
            <a:chOff x="214282" y="3786190"/>
            <a:chExt cx="2328891" cy="369332"/>
          </a:xfrm>
        </p:grpSpPr>
        <p:sp>
          <p:nvSpPr>
            <p:cNvPr id="25" name="Rectangle 24"/>
            <p:cNvSpPr/>
            <p:nvPr/>
          </p:nvSpPr>
          <p:spPr>
            <a:xfrm>
              <a:off x="214282" y="3786190"/>
              <a:ext cx="924292" cy="369332"/>
            </a:xfrm>
            <a:prstGeom prst="rect">
              <a:avLst/>
            </a:prstGeom>
          </p:spPr>
          <p:txBody>
            <a:bodyPr wrap="square">
              <a:spAutoFit/>
            </a:bodyPr>
            <a:lstStyle/>
            <a:p>
              <a:r>
                <a:rPr lang="en-US" b="1" dirty="0">
                  <a:latin typeface="Times New Roman" pitchFamily="18" charset="0"/>
                  <a:cs typeface="Times New Roman" pitchFamily="18" charset="0"/>
                </a:rPr>
                <a:t>While:</a:t>
              </a:r>
            </a:p>
          </p:txBody>
        </p:sp>
        <p:graphicFrame>
          <p:nvGraphicFramePr>
            <p:cNvPr id="27657" name="Object 9"/>
            <p:cNvGraphicFramePr>
              <a:graphicFrameLocks noChangeAspect="1"/>
            </p:cNvGraphicFramePr>
            <p:nvPr/>
          </p:nvGraphicFramePr>
          <p:xfrm>
            <a:off x="1062036" y="3827450"/>
            <a:ext cx="1481137" cy="315912"/>
          </p:xfrm>
          <a:graphic>
            <a:graphicData uri="http://schemas.openxmlformats.org/presentationml/2006/ole">
              <mc:AlternateContent xmlns:mc="http://schemas.openxmlformats.org/markup-compatibility/2006">
                <mc:Choice xmlns:v="urn:schemas-microsoft-com:vml" Requires="v">
                  <p:oleObj spid="_x0000_s28684" name="Equation" r:id="rId9" imgW="952200" imgH="203040" progId="Equation.DSMT4">
                    <p:embed/>
                  </p:oleObj>
                </mc:Choice>
                <mc:Fallback>
                  <p:oleObj name="Equation" r:id="rId9" imgW="952200" imgH="203040" progId="Equation.DSMT4">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2036" y="3827450"/>
                          <a:ext cx="1481137"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8678" name="Object 6"/>
          <p:cNvGraphicFramePr>
            <a:graphicFrameLocks noChangeAspect="1"/>
          </p:cNvGraphicFramePr>
          <p:nvPr/>
        </p:nvGraphicFramePr>
        <p:xfrm>
          <a:off x="2193925" y="3786188"/>
          <a:ext cx="5365750" cy="452437"/>
        </p:xfrm>
        <a:graphic>
          <a:graphicData uri="http://schemas.openxmlformats.org/presentationml/2006/ole">
            <mc:AlternateContent xmlns:mc="http://schemas.openxmlformats.org/markup-compatibility/2006">
              <mc:Choice xmlns:v="urn:schemas-microsoft-com:vml" Requires="v">
                <p:oleObj spid="_x0000_s28685" name="Equation" r:id="rId11" imgW="3200400" imgH="253800" progId="Equation.DSMT4">
                  <p:embed/>
                </p:oleObj>
              </mc:Choice>
              <mc:Fallback>
                <p:oleObj name="Equation" r:id="rId11" imgW="3200400" imgH="253800" progId="Equation.DSMT4">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93925" y="3786188"/>
                        <a:ext cx="5365750" cy="452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21"/>
          <p:cNvSpPr/>
          <p:nvPr/>
        </p:nvSpPr>
        <p:spPr>
          <a:xfrm>
            <a:off x="500034" y="3071810"/>
            <a:ext cx="924292" cy="369332"/>
          </a:xfrm>
          <a:prstGeom prst="rect">
            <a:avLst/>
          </a:prstGeom>
        </p:spPr>
        <p:txBody>
          <a:bodyPr wrap="square">
            <a:spAutoFit/>
          </a:bodyPr>
          <a:lstStyle/>
          <a:p>
            <a:r>
              <a:rPr lang="en-US" b="1" dirty="0">
                <a:latin typeface="Times New Roman" pitchFamily="18" charset="0"/>
                <a:cs typeface="Times New Roman" pitchFamily="18" charset="0"/>
              </a:rPr>
              <a:t>Where:</a:t>
            </a:r>
          </a:p>
        </p:txBody>
      </p:sp>
      <p:sp>
        <p:nvSpPr>
          <p:cNvPr id="23" name="Slide Number Placeholder 22"/>
          <p:cNvSpPr>
            <a:spLocks noGrp="1"/>
          </p:cNvSpPr>
          <p:nvPr>
            <p:ph type="sldNum" sz="quarter" idx="12"/>
          </p:nvPr>
        </p:nvSpPr>
        <p:spPr/>
        <p:txBody>
          <a:bodyPr/>
          <a:lstStyle/>
          <a:p>
            <a:fld id="{C04E34B1-6812-4D4E-8E42-5EAED81097AD}" type="slidenum">
              <a:rPr lang="en-US" smtClean="0"/>
              <a:pPr/>
              <a:t>16</a:t>
            </a:fld>
            <a:endParaRPr lang="en-US" dirty="0"/>
          </a:p>
        </p:txBody>
      </p:sp>
      <p:graphicFrame>
        <p:nvGraphicFramePr>
          <p:cNvPr id="28679" name="Object 7"/>
          <p:cNvGraphicFramePr>
            <a:graphicFrameLocks noChangeAspect="1"/>
          </p:cNvGraphicFramePr>
          <p:nvPr/>
        </p:nvGraphicFramePr>
        <p:xfrm>
          <a:off x="1892322" y="3071813"/>
          <a:ext cx="5822950" cy="685800"/>
        </p:xfrm>
        <a:graphic>
          <a:graphicData uri="http://schemas.openxmlformats.org/presentationml/2006/ole">
            <mc:AlternateContent xmlns:mc="http://schemas.openxmlformats.org/markup-compatibility/2006">
              <mc:Choice xmlns:v="urn:schemas-microsoft-com:vml" Requires="v">
                <p:oleObj spid="_x0000_s28686" name="Equation" r:id="rId13" imgW="3962160" imgH="431640" progId="Equation.DSMT4">
                  <p:embed/>
                </p:oleObj>
              </mc:Choice>
              <mc:Fallback>
                <p:oleObj name="Equation" r:id="rId13" imgW="3962160" imgH="431640" progId="Equation.DSMT4">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92322" y="3071813"/>
                        <a:ext cx="582295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0" name="Object 8"/>
          <p:cNvGraphicFramePr>
            <a:graphicFrameLocks noChangeAspect="1"/>
          </p:cNvGraphicFramePr>
          <p:nvPr/>
        </p:nvGraphicFramePr>
        <p:xfrm>
          <a:off x="2176463" y="4405323"/>
          <a:ext cx="5621337" cy="452437"/>
        </p:xfrm>
        <a:graphic>
          <a:graphicData uri="http://schemas.openxmlformats.org/presentationml/2006/ole">
            <mc:AlternateContent xmlns:mc="http://schemas.openxmlformats.org/markup-compatibility/2006">
              <mc:Choice xmlns:v="urn:schemas-microsoft-com:vml" Requires="v">
                <p:oleObj spid="_x0000_s28687" name="Equation" r:id="rId15" imgW="3352680" imgH="253800" progId="Equation.DSMT4">
                  <p:embed/>
                </p:oleObj>
              </mc:Choice>
              <mc:Fallback>
                <p:oleObj name="Equation" r:id="rId15" imgW="3352680" imgH="253800" progId="Equation.DSMT4">
                  <p:embed/>
                  <p:pic>
                    <p:nvPicPr>
                      <p:cNvPr id="0"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76463" y="4405323"/>
                        <a:ext cx="5621337" cy="452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14290"/>
            <a:ext cx="6500858" cy="954107"/>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OPTIMAL POWER FLOW (OPF)</a:t>
            </a:r>
          </a:p>
          <a:p>
            <a:pPr algn="ct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0487" name="Object 7"/>
          <p:cNvGraphicFramePr>
            <a:graphicFrameLocks noChangeAspect="1"/>
          </p:cNvGraphicFramePr>
          <p:nvPr/>
        </p:nvGraphicFramePr>
        <p:xfrm>
          <a:off x="1474788" y="4335467"/>
          <a:ext cx="179387" cy="280988"/>
        </p:xfrm>
        <a:graphic>
          <a:graphicData uri="http://schemas.openxmlformats.org/presentationml/2006/ole">
            <mc:AlternateContent xmlns:mc="http://schemas.openxmlformats.org/markup-compatibility/2006">
              <mc:Choice xmlns:v="urn:schemas-microsoft-com:vml" Requires="v">
                <p:oleObj spid="_x0000_s29708" name="Equation" r:id="rId3" imgW="114120" imgH="177480" progId="Equation.DSMT4">
                  <p:embed/>
                </p:oleObj>
              </mc:Choice>
              <mc:Fallback>
                <p:oleObj name="Equation" r:id="rId3" imgW="114120" imgH="1774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788" y="4335467"/>
                        <a:ext cx="179387" cy="280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5610" name="Object 10"/>
          <p:cNvGraphicFramePr>
            <a:graphicFrameLocks noChangeAspect="1"/>
          </p:cNvGraphicFramePr>
          <p:nvPr/>
        </p:nvGraphicFramePr>
        <p:xfrm>
          <a:off x="2428875" y="1785926"/>
          <a:ext cx="3246438" cy="1190625"/>
        </p:xfrm>
        <a:graphic>
          <a:graphicData uri="http://schemas.openxmlformats.org/presentationml/2006/ole">
            <mc:AlternateContent xmlns:mc="http://schemas.openxmlformats.org/markup-compatibility/2006">
              <mc:Choice xmlns:v="urn:schemas-microsoft-com:vml" Requires="v">
                <p:oleObj spid="_x0000_s29709" name="Equation" r:id="rId5" imgW="2209680" imgH="749160" progId="Equation.DSMT4">
                  <p:embed/>
                </p:oleObj>
              </mc:Choice>
              <mc:Fallback>
                <p:oleObj name="Equation" r:id="rId5" imgW="2209680" imgH="749160" progId="Equation.DSMT4">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8875" y="1785926"/>
                        <a:ext cx="3246438" cy="1190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21"/>
          <p:cNvSpPr/>
          <p:nvPr/>
        </p:nvSpPr>
        <p:spPr>
          <a:xfrm>
            <a:off x="785786" y="1285860"/>
            <a:ext cx="3500462" cy="369332"/>
          </a:xfrm>
          <a:prstGeom prst="rect">
            <a:avLst/>
          </a:prstGeom>
        </p:spPr>
        <p:txBody>
          <a:bodyPr wrap="square">
            <a:spAutoFit/>
          </a:bodyPr>
          <a:lstStyle/>
          <a:p>
            <a:r>
              <a:rPr lang="en-US" b="1" dirty="0">
                <a:latin typeface="Times New Roman" pitchFamily="18" charset="0"/>
                <a:cs typeface="Times New Roman" pitchFamily="18" charset="0"/>
              </a:rPr>
              <a:t>Where: </a:t>
            </a:r>
            <a:r>
              <a:rPr lang="en-US" dirty="0">
                <a:latin typeface="Times New Roman" pitchFamily="18" charset="0"/>
                <a:cs typeface="Times New Roman" pitchFamily="18" charset="0"/>
              </a:rPr>
              <a:t>Generator  Constraints:</a:t>
            </a:r>
          </a:p>
        </p:txBody>
      </p:sp>
      <p:sp>
        <p:nvSpPr>
          <p:cNvPr id="23" name="Rectangle 22"/>
          <p:cNvSpPr/>
          <p:nvPr/>
        </p:nvSpPr>
        <p:spPr>
          <a:xfrm>
            <a:off x="785786" y="3143248"/>
            <a:ext cx="3500462" cy="369332"/>
          </a:xfrm>
          <a:prstGeom prst="rect">
            <a:avLst/>
          </a:prstGeom>
        </p:spPr>
        <p:txBody>
          <a:bodyPr wrap="square">
            <a:spAutoFit/>
          </a:bodyPr>
          <a:lstStyle/>
          <a:p>
            <a:r>
              <a:rPr lang="en-US" b="1" dirty="0">
                <a:latin typeface="Times New Roman" pitchFamily="18" charset="0"/>
                <a:cs typeface="Times New Roman" pitchFamily="18" charset="0"/>
              </a:rPr>
              <a:t>Whereas: </a:t>
            </a:r>
            <a:r>
              <a:rPr lang="en-US" dirty="0">
                <a:latin typeface="Times New Roman" pitchFamily="18" charset="0"/>
                <a:cs typeface="Times New Roman" pitchFamily="18" charset="0"/>
              </a:rPr>
              <a:t>Transformer Constraints:</a:t>
            </a:r>
          </a:p>
        </p:txBody>
      </p:sp>
      <p:graphicFrame>
        <p:nvGraphicFramePr>
          <p:cNvPr id="29703" name="Object 7"/>
          <p:cNvGraphicFramePr>
            <a:graphicFrameLocks noChangeAspect="1"/>
          </p:cNvGraphicFramePr>
          <p:nvPr/>
        </p:nvGraphicFramePr>
        <p:xfrm>
          <a:off x="2571736" y="3643314"/>
          <a:ext cx="3152775" cy="382587"/>
        </p:xfrm>
        <a:graphic>
          <a:graphicData uri="http://schemas.openxmlformats.org/presentationml/2006/ole">
            <mc:AlternateContent xmlns:mc="http://schemas.openxmlformats.org/markup-compatibility/2006">
              <mc:Choice xmlns:v="urn:schemas-microsoft-com:vml" Requires="v">
                <p:oleObj spid="_x0000_s29710" name="Equation" r:id="rId7" imgW="2145960" imgH="241200" progId="Equation.DSMT4">
                  <p:embed/>
                </p:oleObj>
              </mc:Choice>
              <mc:Fallback>
                <p:oleObj name="Equation" r:id="rId7" imgW="2145960" imgH="241200" progId="Equation.DSMT4">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1736" y="3643314"/>
                        <a:ext cx="3152775"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Rectangle 26"/>
          <p:cNvSpPr/>
          <p:nvPr/>
        </p:nvSpPr>
        <p:spPr>
          <a:xfrm>
            <a:off x="785786" y="4143380"/>
            <a:ext cx="3500462" cy="369332"/>
          </a:xfrm>
          <a:prstGeom prst="rect">
            <a:avLst/>
          </a:prstGeom>
        </p:spPr>
        <p:txBody>
          <a:bodyPr wrap="square">
            <a:spAutoFit/>
          </a:bodyPr>
          <a:lstStyle/>
          <a:p>
            <a:r>
              <a:rPr lang="en-US" b="1" dirty="0">
                <a:latin typeface="Times New Roman" pitchFamily="18" charset="0"/>
                <a:cs typeface="Times New Roman" pitchFamily="18" charset="0"/>
              </a:rPr>
              <a:t>While: </a:t>
            </a:r>
            <a:r>
              <a:rPr lang="en-US" dirty="0">
                <a:latin typeface="Times New Roman" pitchFamily="18" charset="0"/>
                <a:cs typeface="Times New Roman" pitchFamily="18" charset="0"/>
              </a:rPr>
              <a:t>Shunt VAR Constraints:</a:t>
            </a:r>
          </a:p>
        </p:txBody>
      </p:sp>
      <p:graphicFrame>
        <p:nvGraphicFramePr>
          <p:cNvPr id="28" name="Object 7"/>
          <p:cNvGraphicFramePr>
            <a:graphicFrameLocks noChangeAspect="1"/>
          </p:cNvGraphicFramePr>
          <p:nvPr/>
        </p:nvGraphicFramePr>
        <p:xfrm>
          <a:off x="2500298" y="4572008"/>
          <a:ext cx="3470275" cy="382588"/>
        </p:xfrm>
        <a:graphic>
          <a:graphicData uri="http://schemas.openxmlformats.org/presentationml/2006/ole">
            <mc:AlternateContent xmlns:mc="http://schemas.openxmlformats.org/markup-compatibility/2006">
              <mc:Choice xmlns:v="urn:schemas-microsoft-com:vml" Requires="v">
                <p:oleObj spid="_x0000_s29711" name="Equation" r:id="rId9" imgW="2361960" imgH="241200" progId="Equation.DSMT4">
                  <p:embed/>
                </p:oleObj>
              </mc:Choice>
              <mc:Fallback>
                <p:oleObj name="Equation" r:id="rId9" imgW="2361960" imgH="24120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0298" y="4572008"/>
                        <a:ext cx="3470275" cy="382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 name="Rectangle 28"/>
          <p:cNvSpPr/>
          <p:nvPr/>
        </p:nvSpPr>
        <p:spPr>
          <a:xfrm>
            <a:off x="785786" y="5143512"/>
            <a:ext cx="3500462" cy="369332"/>
          </a:xfrm>
          <a:prstGeom prst="rect">
            <a:avLst/>
          </a:prstGeom>
        </p:spPr>
        <p:txBody>
          <a:bodyPr wrap="square">
            <a:spAutoFit/>
          </a:bodyPr>
          <a:lstStyle/>
          <a:p>
            <a:r>
              <a:rPr lang="en-US" b="1" dirty="0">
                <a:latin typeface="Times New Roman" pitchFamily="18" charset="0"/>
                <a:cs typeface="Times New Roman" pitchFamily="18" charset="0"/>
              </a:rPr>
              <a:t>Finally: </a:t>
            </a:r>
            <a:r>
              <a:rPr lang="en-US" dirty="0">
                <a:latin typeface="Times New Roman" pitchFamily="18" charset="0"/>
                <a:cs typeface="Times New Roman" pitchFamily="18" charset="0"/>
              </a:rPr>
              <a:t>Security Constraints:</a:t>
            </a:r>
          </a:p>
        </p:txBody>
      </p:sp>
      <p:graphicFrame>
        <p:nvGraphicFramePr>
          <p:cNvPr id="29706" name="Object 10"/>
          <p:cNvGraphicFramePr>
            <a:graphicFrameLocks noChangeAspect="1"/>
          </p:cNvGraphicFramePr>
          <p:nvPr/>
        </p:nvGraphicFramePr>
        <p:xfrm>
          <a:off x="2643174" y="5695972"/>
          <a:ext cx="3078162" cy="804862"/>
        </p:xfrm>
        <a:graphic>
          <a:graphicData uri="http://schemas.openxmlformats.org/presentationml/2006/ole">
            <mc:AlternateContent xmlns:mc="http://schemas.openxmlformats.org/markup-compatibility/2006">
              <mc:Choice xmlns:v="urn:schemas-microsoft-com:vml" Requires="v">
                <p:oleObj spid="_x0000_s29712" name="Equation" r:id="rId11" imgW="2095200" imgH="507960" progId="Equation.DSMT4">
                  <p:embed/>
                </p:oleObj>
              </mc:Choice>
              <mc:Fallback>
                <p:oleObj name="Equation" r:id="rId11" imgW="2095200" imgH="507960" progId="Equation.DSMT4">
                  <p:embed/>
                  <p:pic>
                    <p:nvPicPr>
                      <p:cNvPr id="0"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43174" y="5695972"/>
                        <a:ext cx="3078162" cy="804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0" name="Group 22"/>
          <p:cNvGrpSpPr/>
          <p:nvPr/>
        </p:nvGrpSpPr>
        <p:grpSpPr>
          <a:xfrm>
            <a:off x="714348" y="773652"/>
            <a:ext cx="5988307" cy="369348"/>
            <a:chOff x="214282" y="3786190"/>
            <a:chExt cx="3724764" cy="369348"/>
          </a:xfrm>
        </p:grpSpPr>
        <p:sp>
          <p:nvSpPr>
            <p:cNvPr id="31" name="Rectangle 30"/>
            <p:cNvSpPr/>
            <p:nvPr/>
          </p:nvSpPr>
          <p:spPr>
            <a:xfrm>
              <a:off x="214282" y="3786190"/>
              <a:ext cx="3724764" cy="369332"/>
            </a:xfrm>
            <a:prstGeom prst="rect">
              <a:avLst/>
            </a:prstGeom>
          </p:spPr>
          <p:txBody>
            <a:bodyPr wrap="square">
              <a:spAutoFit/>
            </a:bodyPr>
            <a:lstStyle/>
            <a:p>
              <a:r>
                <a:rPr lang="en-US" dirty="0">
                  <a:latin typeface="Times New Roman" pitchFamily="18" charset="0"/>
                  <a:cs typeface="Times New Roman" pitchFamily="18" charset="0"/>
                </a:rPr>
                <a:t>On the other hand, for inequality constraints </a:t>
              </a:r>
            </a:p>
          </p:txBody>
        </p:sp>
        <p:graphicFrame>
          <p:nvGraphicFramePr>
            <p:cNvPr id="32" name="Object 9"/>
            <p:cNvGraphicFramePr>
              <a:graphicFrameLocks noChangeAspect="1"/>
            </p:cNvGraphicFramePr>
            <p:nvPr/>
          </p:nvGraphicFramePr>
          <p:xfrm>
            <a:off x="2875436" y="3839626"/>
            <a:ext cx="633933" cy="315912"/>
          </p:xfrm>
          <a:graphic>
            <a:graphicData uri="http://schemas.openxmlformats.org/presentationml/2006/ole">
              <mc:AlternateContent xmlns:mc="http://schemas.openxmlformats.org/markup-compatibility/2006">
                <mc:Choice xmlns:v="urn:schemas-microsoft-com:vml" Requires="v">
                  <p:oleObj spid="_x0000_s29713" name="Equation" r:id="rId13" imgW="749160" imgH="203040" progId="Equation.DSMT4">
                    <p:embed/>
                  </p:oleObj>
                </mc:Choice>
                <mc:Fallback>
                  <p:oleObj name="Equation" r:id="rId13" imgW="749160" imgH="203040" progId="Equation.DSMT4">
                    <p:embed/>
                    <p:pic>
                      <p:nvPicPr>
                        <p:cNvPr id="0" name="Picture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75436" y="3839626"/>
                          <a:ext cx="633933"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5" name="Slide Number Placeholder 24"/>
          <p:cNvSpPr>
            <a:spLocks noGrp="1"/>
          </p:cNvSpPr>
          <p:nvPr>
            <p:ph type="sldNum" sz="quarter" idx="12"/>
          </p:nvPr>
        </p:nvSpPr>
        <p:spPr/>
        <p:txBody>
          <a:bodyPr/>
          <a:lstStyle/>
          <a:p>
            <a:fld id="{C04E34B1-6812-4D4E-8E42-5EAED81097AD}" type="slidenum">
              <a:rPr lang="en-US" smtClean="0"/>
              <a:pPr/>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14290"/>
            <a:ext cx="6500858" cy="954107"/>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OPTIMAL POWER FLOW (OPF)</a:t>
            </a:r>
          </a:p>
          <a:p>
            <a:pPr algn="ct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5610" name="Object 10"/>
          <p:cNvGraphicFramePr>
            <a:graphicFrameLocks noChangeAspect="1"/>
          </p:cNvGraphicFramePr>
          <p:nvPr/>
        </p:nvGraphicFramePr>
        <p:xfrm>
          <a:off x="454025" y="1489075"/>
          <a:ext cx="7837488" cy="725488"/>
        </p:xfrm>
        <a:graphic>
          <a:graphicData uri="http://schemas.openxmlformats.org/presentationml/2006/ole">
            <mc:AlternateContent xmlns:mc="http://schemas.openxmlformats.org/markup-compatibility/2006">
              <mc:Choice xmlns:v="urn:schemas-microsoft-com:vml" Requires="v">
                <p:oleObj spid="_x0000_s30729" name="Equation" r:id="rId3" imgW="5333760" imgH="457200" progId="Equation.DSMT4">
                  <p:embed/>
                </p:oleObj>
              </mc:Choice>
              <mc:Fallback>
                <p:oleObj name="Equation" r:id="rId3" imgW="5333760" imgH="457200" progId="Equation.DSMT4">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25" y="1489075"/>
                        <a:ext cx="7837488" cy="725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22"/>
          <p:cNvGrpSpPr/>
          <p:nvPr/>
        </p:nvGrpSpPr>
        <p:grpSpPr>
          <a:xfrm>
            <a:off x="357158" y="845090"/>
            <a:ext cx="7858180" cy="655084"/>
            <a:chOff x="-7892" y="3857628"/>
            <a:chExt cx="4887836" cy="655084"/>
          </a:xfrm>
        </p:grpSpPr>
        <p:sp>
          <p:nvSpPr>
            <p:cNvPr id="31" name="Rectangle 30"/>
            <p:cNvSpPr/>
            <p:nvPr/>
          </p:nvSpPr>
          <p:spPr>
            <a:xfrm>
              <a:off x="-7892" y="3857628"/>
              <a:ext cx="4887836" cy="646331"/>
            </a:xfrm>
            <a:prstGeom prst="rect">
              <a:avLst/>
            </a:prstGeom>
          </p:spPr>
          <p:txBody>
            <a:bodyPr wrap="square">
              <a:spAutoFit/>
            </a:bodyPr>
            <a:lstStyle/>
            <a:p>
              <a:r>
                <a:rPr lang="en-US" dirty="0">
                  <a:latin typeface="Times New Roman" pitchFamily="18" charset="0"/>
                  <a:cs typeface="Times New Roman" pitchFamily="18" charset="0"/>
                </a:rPr>
                <a:t>By using </a:t>
              </a:r>
              <a:r>
                <a:rPr lang="en-US" dirty="0">
                  <a:solidFill>
                    <a:srgbClr val="FF0000"/>
                  </a:solidFill>
                  <a:latin typeface="Times New Roman" pitchFamily="18" charset="0"/>
                  <a:cs typeface="Times New Roman" pitchFamily="18" charset="0"/>
                </a:rPr>
                <a:t>penalty function principle</a:t>
              </a:r>
              <a:r>
                <a:rPr lang="en-US" dirty="0">
                  <a:latin typeface="Times New Roman" pitchFamily="18" charset="0"/>
                  <a:cs typeface="Times New Roman" pitchFamily="18" charset="0"/>
                </a:rPr>
                <a:t>, all constraints are included in the objective function</a:t>
              </a:r>
            </a:p>
          </p:txBody>
        </p:sp>
        <p:graphicFrame>
          <p:nvGraphicFramePr>
            <p:cNvPr id="32" name="Object 9"/>
            <p:cNvGraphicFramePr>
              <a:graphicFrameLocks noChangeAspect="1"/>
            </p:cNvGraphicFramePr>
            <p:nvPr/>
          </p:nvGraphicFramePr>
          <p:xfrm>
            <a:off x="569761" y="4196799"/>
            <a:ext cx="450270" cy="315913"/>
          </p:xfrm>
          <a:graphic>
            <a:graphicData uri="http://schemas.openxmlformats.org/presentationml/2006/ole">
              <mc:AlternateContent xmlns:mc="http://schemas.openxmlformats.org/markup-compatibility/2006">
                <mc:Choice xmlns:v="urn:schemas-microsoft-com:vml" Requires="v">
                  <p:oleObj spid="_x0000_s30730" name="Equation" r:id="rId5" imgW="533160" imgH="203040" progId="Equation.DSMT4">
                    <p:embed/>
                  </p:oleObj>
                </mc:Choice>
                <mc:Fallback>
                  <p:oleObj name="Equation" r:id="rId5" imgW="533160" imgH="203040" progId="Equation.DSMT4">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761" y="4196799"/>
                          <a:ext cx="450270"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0" name="Group 29"/>
          <p:cNvGrpSpPr/>
          <p:nvPr/>
        </p:nvGrpSpPr>
        <p:grpSpPr>
          <a:xfrm>
            <a:off x="285720" y="2571744"/>
            <a:ext cx="8143932" cy="428625"/>
            <a:chOff x="428596" y="2406642"/>
            <a:chExt cx="8143932" cy="428625"/>
          </a:xfrm>
        </p:grpSpPr>
        <p:graphicFrame>
          <p:nvGraphicFramePr>
            <p:cNvPr id="30728" name="Object 8"/>
            <p:cNvGraphicFramePr>
              <a:graphicFrameLocks noChangeAspect="1"/>
            </p:cNvGraphicFramePr>
            <p:nvPr/>
          </p:nvGraphicFramePr>
          <p:xfrm>
            <a:off x="1347788" y="2428867"/>
            <a:ext cx="1817688" cy="406400"/>
          </p:xfrm>
          <a:graphic>
            <a:graphicData uri="http://schemas.openxmlformats.org/presentationml/2006/ole">
              <mc:AlternateContent xmlns:mc="http://schemas.openxmlformats.org/markup-compatibility/2006">
                <mc:Choice xmlns:v="urn:schemas-microsoft-com:vml" Requires="v">
                  <p:oleObj spid="_x0000_s30731" name="Equation" r:id="rId7" imgW="1079280" imgH="241200" progId="Equation.DSMT4">
                    <p:embed/>
                  </p:oleObj>
                </mc:Choice>
                <mc:Fallback>
                  <p:oleObj name="Equation" r:id="rId7" imgW="1079280" imgH="241200" progId="Equation.DSMT4">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7788" y="2428867"/>
                          <a:ext cx="1817688"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Rectangle 25"/>
            <p:cNvSpPr/>
            <p:nvPr/>
          </p:nvSpPr>
          <p:spPr>
            <a:xfrm>
              <a:off x="428596" y="2406642"/>
              <a:ext cx="8143932" cy="369332"/>
            </a:xfrm>
            <a:prstGeom prst="rect">
              <a:avLst/>
            </a:prstGeom>
          </p:spPr>
          <p:txBody>
            <a:bodyPr wrap="square">
              <a:spAutoFit/>
            </a:bodyPr>
            <a:lstStyle/>
            <a:p>
              <a:r>
                <a:rPr lang="en-US" b="1" dirty="0">
                  <a:latin typeface="Times New Roman" pitchFamily="18" charset="0"/>
                  <a:cs typeface="Times New Roman" pitchFamily="18" charset="0"/>
                </a:rPr>
                <a:t>Where:</a:t>
              </a:r>
              <a:r>
                <a:rPr lang="en-US" dirty="0">
                  <a:latin typeface="Times New Roman" pitchFamily="18" charset="0"/>
                  <a:cs typeface="Times New Roman" pitchFamily="18" charset="0"/>
                </a:rPr>
                <a:t>                                  are penalty factors.</a:t>
              </a:r>
            </a:p>
          </p:txBody>
        </p:sp>
      </p:grpSp>
      <p:sp>
        <p:nvSpPr>
          <p:cNvPr id="22" name="Slide Number Placeholder 21"/>
          <p:cNvSpPr>
            <a:spLocks noGrp="1"/>
          </p:cNvSpPr>
          <p:nvPr>
            <p:ph type="sldNum" sz="quarter" idx="12"/>
          </p:nvPr>
        </p:nvSpPr>
        <p:spPr/>
        <p:txBody>
          <a:bodyPr/>
          <a:lstStyle/>
          <a:p>
            <a:fld id="{C04E34B1-6812-4D4E-8E42-5EAED81097AD}" type="slidenum">
              <a:rPr lang="en-US" smtClean="0"/>
              <a:pP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693734" y="3786214"/>
            <a:ext cx="3878530" cy="3000372"/>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400718" y="1142984"/>
            <a:ext cx="3529000" cy="2643206"/>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214282" y="1071546"/>
            <a:ext cx="3529038" cy="2714644"/>
          </a:xfrm>
          <a:prstGeom prst="rect">
            <a:avLst/>
          </a:prstGeom>
          <a:noFill/>
          <a:ln w="9525">
            <a:noFill/>
            <a:miter lim="800000"/>
            <a:headEnd/>
            <a:tailEnd/>
          </a:ln>
          <a:effectLst/>
        </p:spPr>
      </p:pic>
      <p:sp>
        <p:nvSpPr>
          <p:cNvPr id="5" name="TextBox 4"/>
          <p:cNvSpPr txBox="1"/>
          <p:nvPr/>
        </p:nvSpPr>
        <p:spPr>
          <a:xfrm>
            <a:off x="1357290" y="0"/>
            <a:ext cx="6500858" cy="954107"/>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PARTICLE SWARM OPTIMIZATION (PSO)</a:t>
            </a:r>
          </a:p>
          <a:p>
            <a:pPr algn="ct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6" name="Rectangle 5"/>
          <p:cNvSpPr/>
          <p:nvPr/>
        </p:nvSpPr>
        <p:spPr>
          <a:xfrm>
            <a:off x="0" y="642918"/>
            <a:ext cx="7858180" cy="646331"/>
          </a:xfrm>
          <a:prstGeom prst="rect">
            <a:avLst/>
          </a:prstGeom>
        </p:spPr>
        <p:txBody>
          <a:bodyPr wrap="square">
            <a:spAutoFit/>
          </a:bodyPr>
          <a:lstStyle/>
          <a:p>
            <a:r>
              <a:rPr lang="en-US" dirty="0">
                <a:latin typeface="Times New Roman" pitchFamily="18" charset="0"/>
                <a:cs typeface="Times New Roman" pitchFamily="18" charset="0"/>
              </a:rPr>
              <a:t>PSO suggested by </a:t>
            </a:r>
            <a:r>
              <a:rPr lang="en-US" b="1" dirty="0">
                <a:latin typeface="Times New Roman" pitchFamily="18" charset="0"/>
                <a:cs typeface="Times New Roman" pitchFamily="18" charset="0"/>
              </a:rPr>
              <a:t>Kennedy </a:t>
            </a:r>
            <a:r>
              <a:rPr lang="en-US" dirty="0">
                <a:latin typeface="Times New Roman" pitchFamily="18" charset="0"/>
                <a:cs typeface="Times New Roman" pitchFamily="18" charset="0"/>
              </a:rPr>
              <a:t>and </a:t>
            </a:r>
            <a:r>
              <a:rPr lang="en-US" b="1" dirty="0" err="1">
                <a:latin typeface="Times New Roman" pitchFamily="18" charset="0"/>
                <a:cs typeface="Times New Roman" pitchFamily="18" charset="0"/>
              </a:rPr>
              <a:t>Eberhart</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1997</a:t>
            </a:r>
            <a:r>
              <a:rPr lang="en-US" dirty="0">
                <a:latin typeface="Times New Roman" pitchFamily="18" charset="0"/>
                <a:cs typeface="Times New Roman" pitchFamily="18" charset="0"/>
              </a:rPr>
              <a:t>). </a:t>
            </a:r>
          </a:p>
          <a:p>
            <a:endParaRPr lang="en-US" dirty="0">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8662" y="2285992"/>
            <a:ext cx="7000924" cy="369332"/>
          </a:xfrm>
          <a:prstGeom prst="rect">
            <a:avLst/>
          </a:prstGeom>
          <a:noFill/>
        </p:spPr>
        <p:txBody>
          <a:bodyPr wrap="square" rtlCol="0">
            <a:spAutoFit/>
          </a:bodyPr>
          <a:lstStyle/>
          <a:p>
            <a:endParaRPr lang="en-US" dirty="0"/>
          </a:p>
        </p:txBody>
      </p:sp>
      <p:sp>
        <p:nvSpPr>
          <p:cNvPr id="6" name="TextBox 5"/>
          <p:cNvSpPr txBox="1"/>
          <p:nvPr/>
        </p:nvSpPr>
        <p:spPr>
          <a:xfrm>
            <a:off x="928662" y="357166"/>
            <a:ext cx="7000924" cy="369332"/>
          </a:xfrm>
          <a:prstGeom prst="rect">
            <a:avLst/>
          </a:prstGeom>
          <a:noFill/>
        </p:spPr>
        <p:txBody>
          <a:bodyPr wrap="square" rtlCol="0">
            <a:spAutoFit/>
          </a:bodyPr>
          <a:lstStyle/>
          <a:p>
            <a:endParaRPr lang="en-US" dirty="0"/>
          </a:p>
        </p:txBody>
      </p:sp>
      <p:sp>
        <p:nvSpPr>
          <p:cNvPr id="7" name="TextBox 6"/>
          <p:cNvSpPr txBox="1"/>
          <p:nvPr/>
        </p:nvSpPr>
        <p:spPr>
          <a:xfrm>
            <a:off x="1081062" y="509566"/>
            <a:ext cx="7000924" cy="369332"/>
          </a:xfrm>
          <a:prstGeom prst="rect">
            <a:avLst/>
          </a:prstGeom>
          <a:noFill/>
        </p:spPr>
        <p:txBody>
          <a:bodyPr wrap="square" rtlCol="0">
            <a:spAutoFit/>
          </a:bodyPr>
          <a:lstStyle/>
          <a:p>
            <a:endParaRPr lang="en-US" dirty="0"/>
          </a:p>
        </p:txBody>
      </p:sp>
      <p:sp>
        <p:nvSpPr>
          <p:cNvPr id="8" name="TextBox 7"/>
          <p:cNvSpPr txBox="1"/>
          <p:nvPr/>
        </p:nvSpPr>
        <p:spPr>
          <a:xfrm>
            <a:off x="1233462" y="661966"/>
            <a:ext cx="7000924" cy="369332"/>
          </a:xfrm>
          <a:prstGeom prst="rect">
            <a:avLst/>
          </a:prstGeom>
          <a:noFill/>
        </p:spPr>
        <p:txBody>
          <a:bodyPr wrap="square" rtlCol="0">
            <a:spAutoFit/>
          </a:bodyPr>
          <a:lstStyle/>
          <a:p>
            <a:endParaRPr lang="en-US" dirty="0"/>
          </a:p>
        </p:txBody>
      </p:sp>
      <p:sp>
        <p:nvSpPr>
          <p:cNvPr id="9" name="TextBox 8"/>
          <p:cNvSpPr txBox="1"/>
          <p:nvPr/>
        </p:nvSpPr>
        <p:spPr>
          <a:xfrm>
            <a:off x="714380" y="357166"/>
            <a:ext cx="7572396" cy="1200329"/>
          </a:xfrm>
          <a:prstGeom prst="rect">
            <a:avLst/>
          </a:prstGeom>
          <a:noFill/>
        </p:spPr>
        <p:txBody>
          <a:bodyPr wrap="square" rtlCol="0">
            <a:spAutoFit/>
          </a:bodyPr>
          <a:lstStyle/>
          <a:p>
            <a:pPr algn="ctr"/>
            <a:r>
              <a:rPr lang="en-US" b="1" dirty="0">
                <a:latin typeface="Times New Roman" pitchFamily="18" charset="0"/>
                <a:cs typeface="Times New Roman" pitchFamily="18" charset="0"/>
              </a:rPr>
              <a:t>THE OUTLINE</a:t>
            </a:r>
          </a:p>
          <a:p>
            <a:endParaRPr lang="en-US" b="1"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C04E34B1-6812-4D4E-8E42-5EAED81097AD}" type="slidenum">
              <a:rPr lang="en-US" smtClean="0"/>
              <a:pPr/>
              <a:t>2</a:t>
            </a:fld>
            <a:endParaRPr lang="en-US" dirty="0"/>
          </a:p>
        </p:txBody>
      </p:sp>
      <p:pic>
        <p:nvPicPr>
          <p:cNvPr id="6145" name="Picture 1"/>
          <p:cNvPicPr>
            <a:picLocks noChangeAspect="1" noChangeArrowheads="1"/>
          </p:cNvPicPr>
          <p:nvPr/>
        </p:nvPicPr>
        <p:blipFill>
          <a:blip r:embed="rId2"/>
          <a:srcRect/>
          <a:stretch>
            <a:fillRect/>
          </a:stretch>
        </p:blipFill>
        <p:spPr bwMode="auto">
          <a:xfrm>
            <a:off x="-32" y="1714488"/>
            <a:ext cx="9065195" cy="2511439"/>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14290"/>
            <a:ext cx="6500858" cy="954107"/>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PARTICLE SWARM OPTIMIZATION (PSO)</a:t>
            </a:r>
          </a:p>
          <a:p>
            <a:pPr algn="ct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5610" name="Object 10"/>
          <p:cNvGraphicFramePr>
            <a:graphicFrameLocks noChangeAspect="1"/>
          </p:cNvGraphicFramePr>
          <p:nvPr/>
        </p:nvGraphicFramePr>
        <p:xfrm>
          <a:off x="672346" y="1285875"/>
          <a:ext cx="6038018" cy="500051"/>
        </p:xfrm>
        <a:graphic>
          <a:graphicData uri="http://schemas.openxmlformats.org/presentationml/2006/ole">
            <mc:AlternateContent xmlns:mc="http://schemas.openxmlformats.org/markup-compatibility/2006">
              <mc:Choice xmlns:v="urn:schemas-microsoft-com:vml" Requires="v">
                <p:oleObj spid="_x0000_s31754" name="Equation" r:id="rId3" imgW="3314520" imgH="253800" progId="Equation.DSMT4">
                  <p:embed/>
                </p:oleObj>
              </mc:Choice>
              <mc:Fallback>
                <p:oleObj name="Equation" r:id="rId3" imgW="3314520" imgH="25380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346" y="1285875"/>
                        <a:ext cx="6038018" cy="5000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Rectangle 30"/>
          <p:cNvSpPr/>
          <p:nvPr/>
        </p:nvSpPr>
        <p:spPr>
          <a:xfrm>
            <a:off x="714348" y="773652"/>
            <a:ext cx="5988307" cy="369332"/>
          </a:xfrm>
          <a:prstGeom prst="rect">
            <a:avLst/>
          </a:prstGeom>
        </p:spPr>
        <p:txBody>
          <a:bodyPr wrap="square">
            <a:spAutoFit/>
          </a:bodyPr>
          <a:lstStyle/>
          <a:p>
            <a:r>
              <a:rPr lang="en-US" dirty="0">
                <a:latin typeface="Times New Roman" pitchFamily="18" charset="0"/>
                <a:cs typeface="Times New Roman" pitchFamily="18" charset="0"/>
              </a:rPr>
              <a:t>PSO Searching Mechanism:</a:t>
            </a:r>
          </a:p>
        </p:txBody>
      </p:sp>
      <p:graphicFrame>
        <p:nvGraphicFramePr>
          <p:cNvPr id="31750" name="Object 6"/>
          <p:cNvGraphicFramePr>
            <a:graphicFrameLocks noChangeAspect="1"/>
          </p:cNvGraphicFramePr>
          <p:nvPr/>
        </p:nvGraphicFramePr>
        <p:xfrm>
          <a:off x="3000364" y="2000251"/>
          <a:ext cx="1932727" cy="571493"/>
        </p:xfrm>
        <a:graphic>
          <a:graphicData uri="http://schemas.openxmlformats.org/presentationml/2006/ole">
            <mc:AlternateContent xmlns:mc="http://schemas.openxmlformats.org/markup-compatibility/2006">
              <mc:Choice xmlns:v="urn:schemas-microsoft-com:vml" Requires="v">
                <p:oleObj spid="_x0000_s31755" name="Equation" r:id="rId5" imgW="927000" imgH="253800" progId="Equation.DSMT4">
                  <p:embed/>
                </p:oleObj>
              </mc:Choice>
              <mc:Fallback>
                <p:oleObj name="Equation" r:id="rId5" imgW="927000" imgH="253800" progId="Equation.DSMT4">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0364" y="2000251"/>
                        <a:ext cx="1932727" cy="5714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53" name="Object 9"/>
          <p:cNvGraphicFramePr>
            <a:graphicFrameLocks noChangeAspect="1"/>
          </p:cNvGraphicFramePr>
          <p:nvPr/>
        </p:nvGraphicFramePr>
        <p:xfrm>
          <a:off x="6219705" y="2500306"/>
          <a:ext cx="2781452" cy="714380"/>
        </p:xfrm>
        <a:graphic>
          <a:graphicData uri="http://schemas.openxmlformats.org/presentationml/2006/ole">
            <mc:AlternateContent xmlns:mc="http://schemas.openxmlformats.org/markup-compatibility/2006">
              <mc:Choice xmlns:v="urn:schemas-microsoft-com:vml" Requires="v">
                <p:oleObj spid="_x0000_s31756" name="Equation" r:id="rId7" imgW="1815840" imgH="431640" progId="Equation.DSMT4">
                  <p:embed/>
                </p:oleObj>
              </mc:Choice>
              <mc:Fallback>
                <p:oleObj name="Equation" r:id="rId7" imgW="1815840" imgH="431640" progId="Equation.DSMT4">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9705" y="2500306"/>
                        <a:ext cx="2781452" cy="714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Rectangle 26"/>
          <p:cNvSpPr/>
          <p:nvPr/>
        </p:nvSpPr>
        <p:spPr>
          <a:xfrm>
            <a:off x="5929322" y="2143116"/>
            <a:ext cx="1571636" cy="369332"/>
          </a:xfrm>
          <a:prstGeom prst="rect">
            <a:avLst/>
          </a:prstGeom>
        </p:spPr>
        <p:txBody>
          <a:bodyPr wrap="square">
            <a:spAutoFit/>
          </a:bodyPr>
          <a:lstStyle/>
          <a:p>
            <a:r>
              <a:rPr lang="en-US" dirty="0">
                <a:latin typeface="Times New Roman" pitchFamily="18" charset="0"/>
                <a:cs typeface="Times New Roman" pitchFamily="18" charset="0"/>
              </a:rPr>
              <a:t>Where:</a:t>
            </a:r>
          </a:p>
        </p:txBody>
      </p:sp>
      <p:sp>
        <p:nvSpPr>
          <p:cNvPr id="19" name="Slide Number Placeholder 18"/>
          <p:cNvSpPr>
            <a:spLocks noGrp="1"/>
          </p:cNvSpPr>
          <p:nvPr>
            <p:ph type="sldNum" sz="quarter" idx="12"/>
          </p:nvPr>
        </p:nvSpPr>
        <p:spPr/>
        <p:txBody>
          <a:bodyPr/>
          <a:lstStyle/>
          <a:p>
            <a:fld id="{C04E34B1-6812-4D4E-8E42-5EAED81097AD}" type="slidenum">
              <a:rPr lang="en-US" smtClean="0"/>
              <a:pPr/>
              <a:t>20</a:t>
            </a:fld>
            <a:endParaRPr lang="en-US"/>
          </a:p>
        </p:txBody>
      </p:sp>
      <p:pic>
        <p:nvPicPr>
          <p:cNvPr id="31754" name="Picture 10"/>
          <p:cNvPicPr>
            <a:picLocks noChangeAspect="1" noChangeArrowheads="1"/>
          </p:cNvPicPr>
          <p:nvPr/>
        </p:nvPicPr>
        <p:blipFill>
          <a:blip r:embed="rId9"/>
          <a:srcRect/>
          <a:stretch>
            <a:fillRect/>
          </a:stretch>
        </p:blipFill>
        <p:spPr bwMode="auto">
          <a:xfrm>
            <a:off x="428595" y="2571744"/>
            <a:ext cx="4714909" cy="4010872"/>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4"/>
            <a:ext cx="6500858" cy="954107"/>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PARTICLE SWARM OPTIMIZATION (PSO)</a:t>
            </a:r>
          </a:p>
          <a:p>
            <a:pPr algn="ct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4"/>
          <p:cNvSpPr/>
          <p:nvPr/>
        </p:nvSpPr>
        <p:spPr>
          <a:xfrm>
            <a:off x="142845" y="714356"/>
            <a:ext cx="2714644" cy="369332"/>
          </a:xfrm>
          <a:prstGeom prst="rect">
            <a:avLst/>
          </a:prstGeom>
        </p:spPr>
        <p:txBody>
          <a:bodyPr wrap="square">
            <a:spAutoFit/>
          </a:bodyPr>
          <a:lstStyle/>
          <a:p>
            <a:r>
              <a:rPr lang="en-US" dirty="0">
                <a:latin typeface="Times New Roman" pitchFamily="18" charset="0"/>
                <a:cs typeface="Times New Roman" pitchFamily="18" charset="0"/>
              </a:rPr>
              <a:t>PSO Algorithm Flowchart</a:t>
            </a:r>
          </a:p>
        </p:txBody>
      </p:sp>
      <p:sp>
        <p:nvSpPr>
          <p:cNvPr id="16" name="Slide Number Placeholder 15"/>
          <p:cNvSpPr>
            <a:spLocks noGrp="1"/>
          </p:cNvSpPr>
          <p:nvPr>
            <p:ph type="sldNum" sz="quarter" idx="12"/>
          </p:nvPr>
        </p:nvSpPr>
        <p:spPr/>
        <p:txBody>
          <a:bodyPr/>
          <a:lstStyle/>
          <a:p>
            <a:fld id="{C04E34B1-6812-4D4E-8E42-5EAED81097AD}" type="slidenum">
              <a:rPr lang="en-US" smtClean="0"/>
              <a:pPr/>
              <a:t>21</a:t>
            </a:fld>
            <a:endParaRPr lang="en-US"/>
          </a:p>
        </p:txBody>
      </p:sp>
      <p:pic>
        <p:nvPicPr>
          <p:cNvPr id="36866" name="Picture 2"/>
          <p:cNvPicPr>
            <a:picLocks noChangeAspect="1" noChangeArrowheads="1"/>
          </p:cNvPicPr>
          <p:nvPr/>
        </p:nvPicPr>
        <p:blipFill>
          <a:blip r:embed="rId2" cstate="print"/>
          <a:srcRect/>
          <a:stretch>
            <a:fillRect/>
          </a:stretch>
        </p:blipFill>
        <p:spPr bwMode="auto">
          <a:xfrm rot="10800000" flipH="1" flipV="1">
            <a:off x="2882510" y="785794"/>
            <a:ext cx="3761192" cy="6000792"/>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14290"/>
            <a:ext cx="6500858" cy="954107"/>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PARTICLE SWARM OPTIMIZATION (PSO)</a:t>
            </a:r>
          </a:p>
          <a:p>
            <a:pPr algn="ct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5610" name="Object 10"/>
          <p:cNvGraphicFramePr>
            <a:graphicFrameLocks noChangeAspect="1"/>
          </p:cNvGraphicFramePr>
          <p:nvPr/>
        </p:nvGraphicFramePr>
        <p:xfrm>
          <a:off x="3821116" y="1325563"/>
          <a:ext cx="1250950" cy="322262"/>
        </p:xfrm>
        <a:graphic>
          <a:graphicData uri="http://schemas.openxmlformats.org/presentationml/2006/ole">
            <mc:AlternateContent xmlns:mc="http://schemas.openxmlformats.org/markup-compatibility/2006">
              <mc:Choice xmlns:v="urn:schemas-microsoft-com:vml" Requires="v">
                <p:oleObj spid="_x0000_s33803" name="Equation" r:id="rId3" imgW="850680" imgH="203040" progId="Equation.DSMT4">
                  <p:embed/>
                </p:oleObj>
              </mc:Choice>
              <mc:Fallback>
                <p:oleObj name="Equation" r:id="rId3" imgW="850680" imgH="20304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16" y="1325563"/>
                        <a:ext cx="1250950" cy="322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Rectangle 30"/>
          <p:cNvSpPr/>
          <p:nvPr/>
        </p:nvSpPr>
        <p:spPr>
          <a:xfrm>
            <a:off x="714348" y="773652"/>
            <a:ext cx="5988307" cy="369332"/>
          </a:xfrm>
          <a:prstGeom prst="rect">
            <a:avLst/>
          </a:prstGeom>
        </p:spPr>
        <p:txBody>
          <a:bodyPr wrap="square">
            <a:spAutoFit/>
          </a:bodyPr>
          <a:lstStyle/>
          <a:p>
            <a:r>
              <a:rPr lang="en-US" dirty="0">
                <a:latin typeface="Times New Roman" pitchFamily="18" charset="0"/>
                <a:cs typeface="Times New Roman" pitchFamily="18" charset="0"/>
              </a:rPr>
              <a:t>Implementation of PSO for Solving OPF:</a:t>
            </a:r>
          </a:p>
        </p:txBody>
      </p:sp>
      <p:graphicFrame>
        <p:nvGraphicFramePr>
          <p:cNvPr id="31750" name="Object 6"/>
          <p:cNvGraphicFramePr>
            <a:graphicFrameLocks noChangeAspect="1"/>
          </p:cNvGraphicFramePr>
          <p:nvPr/>
        </p:nvGraphicFramePr>
        <p:xfrm>
          <a:off x="3462338" y="1643063"/>
          <a:ext cx="1531937" cy="322262"/>
        </p:xfrm>
        <a:graphic>
          <a:graphicData uri="http://schemas.openxmlformats.org/presentationml/2006/ole">
            <mc:AlternateContent xmlns:mc="http://schemas.openxmlformats.org/markup-compatibility/2006">
              <mc:Choice xmlns:v="urn:schemas-microsoft-com:vml" Requires="v">
                <p:oleObj spid="_x0000_s33804" name="Equation" r:id="rId5" imgW="1041120" imgH="203040" progId="Equation.DSMT4">
                  <p:embed/>
                </p:oleObj>
              </mc:Choice>
              <mc:Fallback>
                <p:oleObj name="Equation" r:id="rId5" imgW="1041120" imgH="20304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2338" y="1643063"/>
                        <a:ext cx="1531937" cy="322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53" name="Object 9"/>
          <p:cNvGraphicFramePr>
            <a:graphicFrameLocks noChangeAspect="1"/>
          </p:cNvGraphicFramePr>
          <p:nvPr/>
        </p:nvGraphicFramePr>
        <p:xfrm>
          <a:off x="6362726" y="2446336"/>
          <a:ext cx="1924050" cy="363538"/>
        </p:xfrm>
        <a:graphic>
          <a:graphicData uri="http://schemas.openxmlformats.org/presentationml/2006/ole">
            <mc:AlternateContent xmlns:mc="http://schemas.openxmlformats.org/markup-compatibility/2006">
              <mc:Choice xmlns:v="urn:schemas-microsoft-com:vml" Requires="v">
                <p:oleObj spid="_x0000_s33805" name="Equation" r:id="rId7" imgW="1307880" imgH="228600" progId="Equation.DSMT4">
                  <p:embed/>
                </p:oleObj>
              </mc:Choice>
              <mc:Fallback>
                <p:oleObj name="Equation" r:id="rId7" imgW="1307880" imgH="22860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2726" y="2446336"/>
                        <a:ext cx="1924050" cy="36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Rectangle 26"/>
          <p:cNvSpPr/>
          <p:nvPr/>
        </p:nvSpPr>
        <p:spPr>
          <a:xfrm>
            <a:off x="6215074" y="2071678"/>
            <a:ext cx="1571636" cy="369332"/>
          </a:xfrm>
          <a:prstGeom prst="rect">
            <a:avLst/>
          </a:prstGeom>
        </p:spPr>
        <p:txBody>
          <a:bodyPr wrap="square">
            <a:spAutoFit/>
          </a:bodyPr>
          <a:lstStyle/>
          <a:p>
            <a:r>
              <a:rPr lang="en-US" b="1" dirty="0">
                <a:latin typeface="Times New Roman" pitchFamily="18" charset="0"/>
                <a:cs typeface="Times New Roman" pitchFamily="18" charset="0"/>
              </a:rPr>
              <a:t>Where</a:t>
            </a:r>
            <a:r>
              <a:rPr lang="en-US" dirty="0">
                <a:latin typeface="Times New Roman" pitchFamily="18" charset="0"/>
                <a:cs typeface="Times New Roman" pitchFamily="18" charset="0"/>
              </a:rPr>
              <a:t>:</a:t>
            </a:r>
          </a:p>
        </p:txBody>
      </p:sp>
      <p:graphicFrame>
        <p:nvGraphicFramePr>
          <p:cNvPr id="33797" name="Object 5"/>
          <p:cNvGraphicFramePr>
            <a:graphicFrameLocks noChangeAspect="1"/>
          </p:cNvGraphicFramePr>
          <p:nvPr/>
        </p:nvGraphicFramePr>
        <p:xfrm>
          <a:off x="4011615" y="2000250"/>
          <a:ext cx="989013" cy="322263"/>
        </p:xfrm>
        <a:graphic>
          <a:graphicData uri="http://schemas.openxmlformats.org/presentationml/2006/ole">
            <mc:AlternateContent xmlns:mc="http://schemas.openxmlformats.org/markup-compatibility/2006">
              <mc:Choice xmlns:v="urn:schemas-microsoft-com:vml" Requires="v">
                <p:oleObj spid="_x0000_s33806" name="Equation" r:id="rId9" imgW="672840" imgH="203040" progId="Equation.DSMT4">
                  <p:embed/>
                </p:oleObj>
              </mc:Choice>
              <mc:Fallback>
                <p:oleObj name="Equation" r:id="rId9" imgW="672840" imgH="203040" progId="Equation.DSMT4">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11615" y="2000250"/>
                        <a:ext cx="989013"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8" name="Object 6"/>
          <p:cNvGraphicFramePr>
            <a:graphicFrameLocks noChangeAspect="1"/>
          </p:cNvGraphicFramePr>
          <p:nvPr/>
        </p:nvGraphicFramePr>
        <p:xfrm>
          <a:off x="6357950" y="2857499"/>
          <a:ext cx="1892300" cy="366712"/>
        </p:xfrm>
        <a:graphic>
          <a:graphicData uri="http://schemas.openxmlformats.org/presentationml/2006/ole">
            <mc:AlternateContent xmlns:mc="http://schemas.openxmlformats.org/markup-compatibility/2006">
              <mc:Choice xmlns:v="urn:schemas-microsoft-com:vml" Requires="v">
                <p:oleObj spid="_x0000_s33807" name="Equation" r:id="rId11" imgW="1180800" imgH="228600" progId="Equation.DSMT4">
                  <p:embed/>
                </p:oleObj>
              </mc:Choice>
              <mc:Fallback>
                <p:oleObj name="Equation" r:id="rId11" imgW="1180800" imgH="228600" progId="Equation.DSMT4">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57950" y="2857499"/>
                        <a:ext cx="1892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799" name="Object 7"/>
          <p:cNvGraphicFramePr>
            <a:graphicFrameLocks noChangeAspect="1"/>
          </p:cNvGraphicFramePr>
          <p:nvPr/>
        </p:nvGraphicFramePr>
        <p:xfrm>
          <a:off x="1700213" y="4572000"/>
          <a:ext cx="4384675" cy="876300"/>
        </p:xfrm>
        <a:graphic>
          <a:graphicData uri="http://schemas.openxmlformats.org/presentationml/2006/ole">
            <mc:AlternateContent xmlns:mc="http://schemas.openxmlformats.org/markup-compatibility/2006">
              <mc:Choice xmlns:v="urn:schemas-microsoft-com:vml" Requires="v">
                <p:oleObj spid="_x0000_s33808" name="Equation" r:id="rId13" imgW="2476440" imgH="457200" progId="Equation.DSMT4">
                  <p:embed/>
                </p:oleObj>
              </mc:Choice>
              <mc:Fallback>
                <p:oleObj name="Equation" r:id="rId13" imgW="2476440" imgH="457200" progId="Equation.DSMT4">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00213" y="4572000"/>
                        <a:ext cx="4384675"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00" name="Object 8"/>
          <p:cNvGraphicFramePr>
            <a:graphicFrameLocks noChangeAspect="1"/>
          </p:cNvGraphicFramePr>
          <p:nvPr/>
        </p:nvGraphicFramePr>
        <p:xfrm>
          <a:off x="2571736" y="5572140"/>
          <a:ext cx="2643206" cy="870623"/>
        </p:xfrm>
        <a:graphic>
          <a:graphicData uri="http://schemas.openxmlformats.org/presentationml/2006/ole">
            <mc:AlternateContent xmlns:mc="http://schemas.openxmlformats.org/markup-compatibility/2006">
              <mc:Choice xmlns:v="urn:schemas-microsoft-com:vml" Requires="v">
                <p:oleObj spid="_x0000_s33809" name="Equation" r:id="rId15" imgW="1295280" imgH="457200" progId="Equation.DSMT4">
                  <p:embed/>
                </p:oleObj>
              </mc:Choice>
              <mc:Fallback>
                <p:oleObj name="Equation" r:id="rId15" imgW="1295280" imgH="457200" progId="Equation.DSMT4">
                  <p:embed/>
                  <p:pic>
                    <p:nvPicPr>
                      <p:cNvPr id="0"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71736" y="5572140"/>
                        <a:ext cx="2643206" cy="8706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Slide Number Placeholder 22"/>
          <p:cNvSpPr>
            <a:spLocks noGrp="1"/>
          </p:cNvSpPr>
          <p:nvPr>
            <p:ph type="sldNum" sz="quarter" idx="12"/>
          </p:nvPr>
        </p:nvSpPr>
        <p:spPr/>
        <p:txBody>
          <a:bodyPr/>
          <a:lstStyle/>
          <a:p>
            <a:fld id="{C04E34B1-6812-4D4E-8E42-5EAED81097AD}" type="slidenum">
              <a:rPr lang="en-US" smtClean="0"/>
              <a:pPr/>
              <a:t>22</a:t>
            </a:fld>
            <a:endParaRPr lang="en-US"/>
          </a:p>
        </p:txBody>
      </p:sp>
      <p:sp>
        <p:nvSpPr>
          <p:cNvPr id="25" name="Rectangle 24"/>
          <p:cNvSpPr/>
          <p:nvPr/>
        </p:nvSpPr>
        <p:spPr>
          <a:xfrm>
            <a:off x="1785918" y="5857892"/>
            <a:ext cx="928694" cy="369332"/>
          </a:xfrm>
          <a:prstGeom prst="rect">
            <a:avLst/>
          </a:prstGeom>
        </p:spPr>
        <p:txBody>
          <a:bodyPr wrap="square">
            <a:spAutoFit/>
          </a:bodyPr>
          <a:lstStyle/>
          <a:p>
            <a:r>
              <a:rPr lang="en-US" b="1" dirty="0">
                <a:latin typeface="Times New Roman" pitchFamily="18" charset="0"/>
                <a:cs typeface="Times New Roman" pitchFamily="18" charset="0"/>
              </a:rPr>
              <a:t>Since</a:t>
            </a:r>
            <a:r>
              <a:rPr lang="en-US" dirty="0">
                <a:latin typeface="Times New Roman" pitchFamily="18" charset="0"/>
                <a:cs typeface="Times New Roman" pitchFamily="18" charset="0"/>
              </a:rPr>
              <a:t>:</a:t>
            </a:r>
          </a:p>
        </p:txBody>
      </p:sp>
      <p:graphicFrame>
        <p:nvGraphicFramePr>
          <p:cNvPr id="33802" name="Object 10"/>
          <p:cNvGraphicFramePr>
            <a:graphicFrameLocks noChangeAspect="1"/>
          </p:cNvGraphicFramePr>
          <p:nvPr/>
        </p:nvGraphicFramePr>
        <p:xfrm>
          <a:off x="214282" y="3571876"/>
          <a:ext cx="8489950" cy="785812"/>
        </p:xfrm>
        <a:graphic>
          <a:graphicData uri="http://schemas.openxmlformats.org/presentationml/2006/ole">
            <mc:AlternateContent xmlns:mc="http://schemas.openxmlformats.org/markup-compatibility/2006">
              <mc:Choice xmlns:v="urn:schemas-microsoft-com:vml" Requires="v">
                <p:oleObj spid="_x0000_s33810" name="Equation" r:id="rId17" imgW="5333760" imgH="457200" progId="Equation.DSMT4">
                  <p:embed/>
                </p:oleObj>
              </mc:Choice>
              <mc:Fallback>
                <p:oleObj name="Equation" r:id="rId17" imgW="5333760" imgH="457200" progId="Equation.DSMT4">
                  <p:embed/>
                  <p:pic>
                    <p:nvPicPr>
                      <p:cNvPr id="0"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4282" y="3571876"/>
                        <a:ext cx="8489950" cy="785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4"/>
            <a:ext cx="6500858" cy="677108"/>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STUDY CASES AND SIMULATION RESULTS </a:t>
            </a: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14"/>
          <p:cNvSpPr/>
          <p:nvPr/>
        </p:nvSpPr>
        <p:spPr>
          <a:xfrm>
            <a:off x="0" y="571480"/>
            <a:ext cx="2714644" cy="369332"/>
          </a:xfrm>
          <a:prstGeom prst="rect">
            <a:avLst/>
          </a:prstGeom>
        </p:spPr>
        <p:txBody>
          <a:bodyPr wrap="square">
            <a:spAutoFit/>
          </a:bodyPr>
          <a:lstStyle/>
          <a:p>
            <a:r>
              <a:rPr lang="en-US" dirty="0">
                <a:latin typeface="Times New Roman" pitchFamily="18" charset="0"/>
                <a:cs typeface="Times New Roman" pitchFamily="18" charset="0"/>
              </a:rPr>
              <a:t>OPF Main Flowchart</a:t>
            </a:r>
          </a:p>
        </p:txBody>
      </p:sp>
      <p:sp>
        <p:nvSpPr>
          <p:cNvPr id="16" name="Slide Number Placeholder 15"/>
          <p:cNvSpPr>
            <a:spLocks noGrp="1"/>
          </p:cNvSpPr>
          <p:nvPr>
            <p:ph type="sldNum" sz="quarter" idx="12"/>
          </p:nvPr>
        </p:nvSpPr>
        <p:spPr/>
        <p:txBody>
          <a:bodyPr/>
          <a:lstStyle/>
          <a:p>
            <a:fld id="{C04E34B1-6812-4D4E-8E42-5EAED81097AD}" type="slidenum">
              <a:rPr lang="en-US" smtClean="0"/>
              <a:pPr/>
              <a:t>23</a:t>
            </a:fld>
            <a:endParaRPr lang="en-US" dirty="0"/>
          </a:p>
        </p:txBody>
      </p:sp>
      <p:pic>
        <p:nvPicPr>
          <p:cNvPr id="17" name="Picture 4"/>
          <p:cNvPicPr>
            <a:picLocks noChangeAspect="1" noChangeArrowheads="1"/>
          </p:cNvPicPr>
          <p:nvPr/>
        </p:nvPicPr>
        <p:blipFill>
          <a:blip r:embed="rId2" cstate="print"/>
          <a:srcRect r="33333"/>
          <a:stretch>
            <a:fillRect/>
          </a:stretch>
        </p:blipFill>
        <p:spPr bwMode="auto">
          <a:xfrm>
            <a:off x="2143108" y="500042"/>
            <a:ext cx="2943887" cy="628652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4"/>
            <a:ext cx="6500858" cy="677108"/>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STUDY CASES AND SIMULATION RESULTS </a:t>
            </a: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14"/>
          <p:cNvSpPr/>
          <p:nvPr/>
        </p:nvSpPr>
        <p:spPr>
          <a:xfrm>
            <a:off x="0" y="571480"/>
            <a:ext cx="8143900" cy="369332"/>
          </a:xfrm>
          <a:prstGeom prst="rect">
            <a:avLst/>
          </a:prstGeom>
        </p:spPr>
        <p:txBody>
          <a:bodyPr wrap="square">
            <a:spAutoFit/>
          </a:bodyPr>
          <a:lstStyle/>
          <a:p>
            <a:r>
              <a:rPr lang="en-US" dirty="0">
                <a:latin typeface="Times New Roman" pitchFamily="18" charset="0"/>
                <a:cs typeface="Times New Roman" pitchFamily="18" charset="0"/>
              </a:rPr>
              <a:t>Using Sensitivity Matrices to Select the Most Control Variables:</a:t>
            </a:r>
          </a:p>
        </p:txBody>
      </p:sp>
      <p:sp>
        <p:nvSpPr>
          <p:cNvPr id="17" name="Slide Number Placeholder 16"/>
          <p:cNvSpPr>
            <a:spLocks noGrp="1"/>
          </p:cNvSpPr>
          <p:nvPr>
            <p:ph type="sldNum" sz="quarter" idx="12"/>
          </p:nvPr>
        </p:nvSpPr>
        <p:spPr/>
        <p:txBody>
          <a:bodyPr/>
          <a:lstStyle/>
          <a:p>
            <a:fld id="{C04E34B1-6812-4D4E-8E42-5EAED81097AD}" type="slidenum">
              <a:rPr lang="en-US" smtClean="0"/>
              <a:pPr/>
              <a:t>24</a:t>
            </a:fld>
            <a:endParaRPr lang="en-US" dirty="0"/>
          </a:p>
        </p:txBody>
      </p:sp>
      <p:pic>
        <p:nvPicPr>
          <p:cNvPr id="56321" name="Picture 1"/>
          <p:cNvPicPr>
            <a:picLocks noChangeAspect="1" noChangeArrowheads="1"/>
          </p:cNvPicPr>
          <p:nvPr/>
        </p:nvPicPr>
        <p:blipFill>
          <a:blip r:embed="rId3"/>
          <a:srcRect t="6485" r="11419"/>
          <a:stretch>
            <a:fillRect/>
          </a:stretch>
        </p:blipFill>
        <p:spPr bwMode="auto">
          <a:xfrm>
            <a:off x="1995883" y="1214422"/>
            <a:ext cx="4433505" cy="5150714"/>
          </a:xfrm>
          <a:prstGeom prst="rect">
            <a:avLst/>
          </a:prstGeom>
          <a:noFill/>
          <a:ln w="9525">
            <a:noFill/>
            <a:miter lim="800000"/>
            <a:headEnd/>
            <a:tailEnd/>
          </a:ln>
          <a:effectLst/>
        </p:spPr>
      </p:pic>
      <p:grpSp>
        <p:nvGrpSpPr>
          <p:cNvPr id="20" name="Group 19"/>
          <p:cNvGrpSpPr/>
          <p:nvPr/>
        </p:nvGrpSpPr>
        <p:grpSpPr>
          <a:xfrm>
            <a:off x="6929454" y="428604"/>
            <a:ext cx="2000232" cy="4214841"/>
            <a:chOff x="6929454" y="428604"/>
            <a:chExt cx="2000232" cy="4214841"/>
          </a:xfrm>
        </p:grpSpPr>
        <p:pic>
          <p:nvPicPr>
            <p:cNvPr id="18" name="Picture 4"/>
            <p:cNvPicPr>
              <a:picLocks noChangeAspect="1" noChangeArrowheads="1"/>
            </p:cNvPicPr>
            <p:nvPr/>
          </p:nvPicPr>
          <p:blipFill>
            <a:blip r:embed="rId4" cstate="print"/>
            <a:srcRect r="32438"/>
            <a:stretch>
              <a:fillRect/>
            </a:stretch>
          </p:blipFill>
          <p:spPr bwMode="auto">
            <a:xfrm>
              <a:off x="6929454" y="428604"/>
              <a:ext cx="2000232" cy="4214841"/>
            </a:xfrm>
            <a:prstGeom prst="rect">
              <a:avLst/>
            </a:prstGeom>
            <a:noFill/>
            <a:ln w="9525">
              <a:noFill/>
              <a:miter lim="800000"/>
              <a:headEnd/>
              <a:tailEnd/>
            </a:ln>
            <a:effectLst/>
          </p:spPr>
        </p:pic>
        <p:sp>
          <p:nvSpPr>
            <p:cNvPr id="19" name="Rectangle 18"/>
            <p:cNvSpPr/>
            <p:nvPr/>
          </p:nvSpPr>
          <p:spPr>
            <a:xfrm>
              <a:off x="7000892" y="2000240"/>
              <a:ext cx="857256" cy="285752"/>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4"/>
            <a:ext cx="6500858" cy="677108"/>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STUDY CASES AND SIMULATION RESULTS </a:t>
            </a: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5" name="Rectangle 14"/>
          <p:cNvSpPr/>
          <p:nvPr/>
        </p:nvSpPr>
        <p:spPr>
          <a:xfrm>
            <a:off x="0" y="571480"/>
            <a:ext cx="8143900" cy="369332"/>
          </a:xfrm>
          <a:prstGeom prst="rect">
            <a:avLst/>
          </a:prstGeom>
        </p:spPr>
        <p:txBody>
          <a:bodyPr wrap="square">
            <a:spAutoFit/>
          </a:bodyPr>
          <a:lstStyle/>
          <a:p>
            <a:r>
              <a:rPr lang="en-US" dirty="0">
                <a:latin typeface="Times New Roman" pitchFamily="18" charset="0"/>
                <a:cs typeface="Times New Roman" pitchFamily="18" charset="0"/>
              </a:rPr>
              <a:t>Using Power Flow algorithm to satisfy the equality constraints g(</a:t>
            </a:r>
            <a:r>
              <a:rPr lang="en-US" dirty="0" err="1">
                <a:latin typeface="Times New Roman" pitchFamily="18" charset="0"/>
                <a:cs typeface="Times New Roman" pitchFamily="18" charset="0"/>
              </a:rPr>
              <a:t>x,u</a:t>
            </a:r>
            <a:r>
              <a:rPr lang="en-US" dirty="0">
                <a:latin typeface="Times New Roman" pitchFamily="18" charset="0"/>
                <a:cs typeface="Times New Roman" pitchFamily="18" charset="0"/>
              </a:rPr>
              <a:t>)=0 </a:t>
            </a:r>
          </a:p>
        </p:txBody>
      </p:sp>
      <p:sp>
        <p:nvSpPr>
          <p:cNvPr id="17" name="Slide Number Placeholder 16"/>
          <p:cNvSpPr>
            <a:spLocks noGrp="1"/>
          </p:cNvSpPr>
          <p:nvPr>
            <p:ph type="sldNum" sz="quarter" idx="12"/>
          </p:nvPr>
        </p:nvSpPr>
        <p:spPr/>
        <p:txBody>
          <a:bodyPr/>
          <a:lstStyle/>
          <a:p>
            <a:fld id="{C04E34B1-6812-4D4E-8E42-5EAED81097AD}" type="slidenum">
              <a:rPr lang="en-US" smtClean="0"/>
              <a:pPr/>
              <a:t>25</a:t>
            </a:fld>
            <a:endParaRPr lang="en-US"/>
          </a:p>
        </p:txBody>
      </p:sp>
      <p:pic>
        <p:nvPicPr>
          <p:cNvPr id="55298" name="Picture 2"/>
          <p:cNvPicPr>
            <a:picLocks noChangeAspect="1" noChangeArrowheads="1"/>
          </p:cNvPicPr>
          <p:nvPr/>
        </p:nvPicPr>
        <p:blipFill>
          <a:blip r:embed="rId2"/>
          <a:srcRect/>
          <a:stretch>
            <a:fillRect/>
          </a:stretch>
        </p:blipFill>
        <p:spPr bwMode="auto">
          <a:xfrm>
            <a:off x="3000364" y="918086"/>
            <a:ext cx="2428892" cy="5797062"/>
          </a:xfrm>
          <a:prstGeom prst="rect">
            <a:avLst/>
          </a:prstGeom>
          <a:noFill/>
          <a:ln w="9525">
            <a:noFill/>
            <a:miter lim="800000"/>
            <a:headEnd/>
            <a:tailEnd/>
          </a:ln>
          <a:effectLst/>
        </p:spPr>
      </p:pic>
      <p:grpSp>
        <p:nvGrpSpPr>
          <p:cNvPr id="20" name="Group 19"/>
          <p:cNvGrpSpPr/>
          <p:nvPr/>
        </p:nvGrpSpPr>
        <p:grpSpPr>
          <a:xfrm>
            <a:off x="6929454" y="428604"/>
            <a:ext cx="2000232" cy="4214841"/>
            <a:chOff x="6929454" y="428604"/>
            <a:chExt cx="2000232" cy="4214841"/>
          </a:xfrm>
        </p:grpSpPr>
        <p:pic>
          <p:nvPicPr>
            <p:cNvPr id="18" name="Picture 4"/>
            <p:cNvPicPr>
              <a:picLocks noChangeAspect="1" noChangeArrowheads="1"/>
            </p:cNvPicPr>
            <p:nvPr/>
          </p:nvPicPr>
          <p:blipFill>
            <a:blip r:embed="rId3" cstate="print"/>
            <a:srcRect r="32438"/>
            <a:stretch>
              <a:fillRect/>
            </a:stretch>
          </p:blipFill>
          <p:spPr bwMode="auto">
            <a:xfrm>
              <a:off x="6929454" y="428604"/>
              <a:ext cx="2000232" cy="4214841"/>
            </a:xfrm>
            <a:prstGeom prst="rect">
              <a:avLst/>
            </a:prstGeom>
            <a:noFill/>
            <a:ln w="9525">
              <a:noFill/>
              <a:miter lim="800000"/>
              <a:headEnd/>
              <a:tailEnd/>
            </a:ln>
            <a:effectLst/>
          </p:spPr>
        </p:pic>
        <p:sp>
          <p:nvSpPr>
            <p:cNvPr id="19" name="Rectangle 18"/>
            <p:cNvSpPr/>
            <p:nvPr/>
          </p:nvSpPr>
          <p:spPr>
            <a:xfrm>
              <a:off x="8001024" y="2786058"/>
              <a:ext cx="857256" cy="285752"/>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4"/>
            <a:ext cx="6500858" cy="677108"/>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STUDY CASES AND SIMULATION RESULTS </a:t>
            </a: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4"/>
          <p:cNvSpPr/>
          <p:nvPr/>
        </p:nvSpPr>
        <p:spPr>
          <a:xfrm>
            <a:off x="0" y="571480"/>
            <a:ext cx="8143900" cy="369332"/>
          </a:xfrm>
          <a:prstGeom prst="rect">
            <a:avLst/>
          </a:prstGeom>
        </p:spPr>
        <p:txBody>
          <a:bodyPr wrap="square">
            <a:spAutoFit/>
          </a:bodyPr>
          <a:lstStyle/>
          <a:p>
            <a:r>
              <a:rPr lang="en-US" dirty="0">
                <a:latin typeface="Times New Roman" pitchFamily="18" charset="0"/>
                <a:cs typeface="Times New Roman" pitchFamily="18" charset="0"/>
              </a:rPr>
              <a:t>Using PSO algorithm to find the minimum cost</a:t>
            </a:r>
          </a:p>
        </p:txBody>
      </p:sp>
      <p:sp>
        <p:nvSpPr>
          <p:cNvPr id="17" name="Slide Number Placeholder 16"/>
          <p:cNvSpPr>
            <a:spLocks noGrp="1"/>
          </p:cNvSpPr>
          <p:nvPr>
            <p:ph type="sldNum" sz="quarter" idx="12"/>
          </p:nvPr>
        </p:nvSpPr>
        <p:spPr/>
        <p:txBody>
          <a:bodyPr/>
          <a:lstStyle/>
          <a:p>
            <a:fld id="{C04E34B1-6812-4D4E-8E42-5EAED81097AD}" type="slidenum">
              <a:rPr lang="en-US" smtClean="0"/>
              <a:pPr/>
              <a:t>26</a:t>
            </a:fld>
            <a:endParaRPr lang="en-US"/>
          </a:p>
        </p:txBody>
      </p:sp>
      <p:pic>
        <p:nvPicPr>
          <p:cNvPr id="54273" name="Picture 1"/>
          <p:cNvPicPr>
            <a:picLocks noChangeAspect="1" noChangeArrowheads="1"/>
          </p:cNvPicPr>
          <p:nvPr/>
        </p:nvPicPr>
        <p:blipFill>
          <a:blip r:embed="rId2" cstate="print"/>
          <a:srcRect t="5063" r="7108"/>
          <a:stretch>
            <a:fillRect/>
          </a:stretch>
        </p:blipFill>
        <p:spPr bwMode="auto">
          <a:xfrm>
            <a:off x="2428860" y="1000133"/>
            <a:ext cx="3286148" cy="5357825"/>
          </a:xfrm>
          <a:prstGeom prst="rect">
            <a:avLst/>
          </a:prstGeom>
          <a:noFill/>
          <a:ln w="9525">
            <a:noFill/>
            <a:miter lim="800000"/>
            <a:headEnd/>
            <a:tailEnd/>
          </a:ln>
          <a:effectLst/>
        </p:spPr>
      </p:pic>
      <p:grpSp>
        <p:nvGrpSpPr>
          <p:cNvPr id="21" name="Group 20"/>
          <p:cNvGrpSpPr/>
          <p:nvPr/>
        </p:nvGrpSpPr>
        <p:grpSpPr>
          <a:xfrm>
            <a:off x="6929454" y="428605"/>
            <a:ext cx="2000232" cy="4214841"/>
            <a:chOff x="6929454" y="428605"/>
            <a:chExt cx="2000232" cy="4214841"/>
          </a:xfrm>
        </p:grpSpPr>
        <p:pic>
          <p:nvPicPr>
            <p:cNvPr id="19" name="Picture 4"/>
            <p:cNvPicPr>
              <a:picLocks noChangeAspect="1" noChangeArrowheads="1"/>
            </p:cNvPicPr>
            <p:nvPr/>
          </p:nvPicPr>
          <p:blipFill>
            <a:blip r:embed="rId3" cstate="print"/>
            <a:srcRect r="32438"/>
            <a:stretch>
              <a:fillRect/>
            </a:stretch>
          </p:blipFill>
          <p:spPr bwMode="auto">
            <a:xfrm>
              <a:off x="6929454" y="428605"/>
              <a:ext cx="2000232" cy="4214841"/>
            </a:xfrm>
            <a:prstGeom prst="rect">
              <a:avLst/>
            </a:prstGeom>
            <a:noFill/>
            <a:ln w="9525">
              <a:noFill/>
              <a:miter lim="800000"/>
              <a:headEnd/>
              <a:tailEnd/>
            </a:ln>
            <a:effectLst/>
          </p:spPr>
        </p:pic>
        <p:sp>
          <p:nvSpPr>
            <p:cNvPr id="20" name="Rectangle 19"/>
            <p:cNvSpPr/>
            <p:nvPr/>
          </p:nvSpPr>
          <p:spPr>
            <a:xfrm>
              <a:off x="8001024" y="4000504"/>
              <a:ext cx="857256" cy="35719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14290"/>
            <a:ext cx="6500858" cy="677108"/>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STUDY CASES AND SIMULATION RESULTS </a:t>
            </a: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30"/>
          <p:cNvSpPr/>
          <p:nvPr/>
        </p:nvSpPr>
        <p:spPr>
          <a:xfrm>
            <a:off x="357158" y="642918"/>
            <a:ext cx="7858180" cy="369332"/>
          </a:xfrm>
          <a:prstGeom prst="rect">
            <a:avLst/>
          </a:prstGeom>
        </p:spPr>
        <p:txBody>
          <a:bodyPr wrap="square">
            <a:spAutoFit/>
          </a:bodyPr>
          <a:lstStyle/>
          <a:p>
            <a:r>
              <a:rPr lang="en-US" b="1" dirty="0">
                <a:latin typeface="Times New Roman" pitchFamily="18" charset="0"/>
                <a:cs typeface="Times New Roman" pitchFamily="18" charset="0"/>
              </a:rPr>
              <a:t>IEEE 30-BUS TEST SYSTEM:</a:t>
            </a:r>
            <a:endParaRPr lang="en-US" dirty="0">
              <a:latin typeface="Times New Roman" pitchFamily="18" charset="0"/>
              <a:cs typeface="Times New Roman" pitchFamily="18" charset="0"/>
            </a:endParaRPr>
          </a:p>
        </p:txBody>
      </p:sp>
      <p:sp>
        <p:nvSpPr>
          <p:cNvPr id="15" name="Slide Number Placeholder 14"/>
          <p:cNvSpPr>
            <a:spLocks noGrp="1"/>
          </p:cNvSpPr>
          <p:nvPr>
            <p:ph type="sldNum" sz="quarter" idx="12"/>
          </p:nvPr>
        </p:nvSpPr>
        <p:spPr/>
        <p:txBody>
          <a:bodyPr/>
          <a:lstStyle/>
          <a:p>
            <a:fld id="{C04E34B1-6812-4D4E-8E42-5EAED81097AD}" type="slidenum">
              <a:rPr lang="en-US" smtClean="0"/>
              <a:pPr/>
              <a:t>27</a:t>
            </a:fld>
            <a:endParaRPr lang="en-US"/>
          </a:p>
        </p:txBody>
      </p:sp>
      <p:pic>
        <p:nvPicPr>
          <p:cNvPr id="53249" name="Picture 1"/>
          <p:cNvPicPr>
            <a:picLocks noChangeAspect="1" noChangeArrowheads="1"/>
          </p:cNvPicPr>
          <p:nvPr/>
        </p:nvPicPr>
        <p:blipFill>
          <a:blip r:embed="rId2"/>
          <a:srcRect/>
          <a:stretch>
            <a:fillRect/>
          </a:stretch>
        </p:blipFill>
        <p:spPr bwMode="auto">
          <a:xfrm>
            <a:off x="2357422" y="1036277"/>
            <a:ext cx="4643438" cy="5678871"/>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14290"/>
            <a:ext cx="6500858" cy="677108"/>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STUDY CASES AND SIMULATION RESULTS </a:t>
            </a: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30"/>
          <p:cNvSpPr/>
          <p:nvPr/>
        </p:nvSpPr>
        <p:spPr>
          <a:xfrm>
            <a:off x="357158" y="642918"/>
            <a:ext cx="7858180" cy="369332"/>
          </a:xfrm>
          <a:prstGeom prst="rect">
            <a:avLst/>
          </a:prstGeom>
        </p:spPr>
        <p:txBody>
          <a:bodyPr wrap="square">
            <a:spAutoFit/>
          </a:bodyPr>
          <a:lstStyle/>
          <a:p>
            <a:r>
              <a:rPr lang="en-US" b="1" dirty="0">
                <a:latin typeface="Times New Roman" pitchFamily="18" charset="0"/>
                <a:cs typeface="Times New Roman" pitchFamily="18" charset="0"/>
              </a:rPr>
              <a:t>Study of Base Case:</a:t>
            </a:r>
            <a:endParaRPr lang="en-US" dirty="0">
              <a:latin typeface="Times New Roman" pitchFamily="18" charset="0"/>
              <a:cs typeface="Times New Roman" pitchFamily="18" charset="0"/>
            </a:endParaRPr>
          </a:p>
        </p:txBody>
      </p:sp>
      <p:pic>
        <p:nvPicPr>
          <p:cNvPr id="35843" name="Picture 3"/>
          <p:cNvPicPr>
            <a:picLocks noChangeAspect="1" noChangeArrowheads="1"/>
          </p:cNvPicPr>
          <p:nvPr/>
        </p:nvPicPr>
        <p:blipFill>
          <a:blip r:embed="rId2"/>
          <a:srcRect/>
          <a:stretch>
            <a:fillRect/>
          </a:stretch>
        </p:blipFill>
        <p:spPr bwMode="auto">
          <a:xfrm>
            <a:off x="3929058" y="1285860"/>
            <a:ext cx="5565339" cy="2857520"/>
          </a:xfrm>
          <a:prstGeom prst="rect">
            <a:avLst/>
          </a:prstGeom>
          <a:noFill/>
          <a:ln w="9525">
            <a:noFill/>
            <a:miter lim="800000"/>
            <a:headEnd/>
            <a:tailEnd/>
          </a:ln>
          <a:effectLst/>
        </p:spPr>
      </p:pic>
      <p:pic>
        <p:nvPicPr>
          <p:cNvPr id="35845" name="Picture 5"/>
          <p:cNvPicPr>
            <a:picLocks noChangeAspect="1" noChangeArrowheads="1"/>
          </p:cNvPicPr>
          <p:nvPr/>
        </p:nvPicPr>
        <p:blipFill>
          <a:blip r:embed="rId3"/>
          <a:srcRect/>
          <a:stretch>
            <a:fillRect/>
          </a:stretch>
        </p:blipFill>
        <p:spPr bwMode="auto">
          <a:xfrm>
            <a:off x="164636" y="4572008"/>
            <a:ext cx="8765082" cy="973297"/>
          </a:xfrm>
          <a:prstGeom prst="rect">
            <a:avLst/>
          </a:prstGeom>
          <a:noFill/>
          <a:ln w="9525">
            <a:noFill/>
            <a:miter lim="800000"/>
            <a:headEnd/>
            <a:tailEnd/>
          </a:ln>
          <a:effectLst/>
        </p:spPr>
      </p:pic>
      <p:pic>
        <p:nvPicPr>
          <p:cNvPr id="35846" name="Picture 6"/>
          <p:cNvPicPr>
            <a:picLocks noChangeAspect="1" noChangeArrowheads="1"/>
          </p:cNvPicPr>
          <p:nvPr/>
        </p:nvPicPr>
        <p:blipFill>
          <a:blip r:embed="rId4"/>
          <a:srcRect/>
          <a:stretch>
            <a:fillRect/>
          </a:stretch>
        </p:blipFill>
        <p:spPr bwMode="auto">
          <a:xfrm>
            <a:off x="1" y="1142984"/>
            <a:ext cx="4000496" cy="3000372"/>
          </a:xfrm>
          <a:prstGeom prst="rect">
            <a:avLst/>
          </a:prstGeom>
          <a:noFill/>
          <a:ln w="9525">
            <a:noFill/>
            <a:miter lim="800000"/>
            <a:headEnd/>
            <a:tailEnd/>
          </a:ln>
          <a:effectLst/>
        </p:spPr>
      </p:pic>
      <p:sp>
        <p:nvSpPr>
          <p:cNvPr id="17" name="Slide Number Placeholder 16"/>
          <p:cNvSpPr>
            <a:spLocks noGrp="1"/>
          </p:cNvSpPr>
          <p:nvPr>
            <p:ph type="sldNum" sz="quarter" idx="12"/>
          </p:nvPr>
        </p:nvSpPr>
        <p:spPr/>
        <p:txBody>
          <a:bodyPr/>
          <a:lstStyle/>
          <a:p>
            <a:fld id="{C04E34B1-6812-4D4E-8E42-5EAED81097AD}"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14290"/>
            <a:ext cx="6500858" cy="677108"/>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STUDY CASES AND SIMULATION RESULTS </a:t>
            </a: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30"/>
          <p:cNvSpPr/>
          <p:nvPr/>
        </p:nvSpPr>
        <p:spPr>
          <a:xfrm>
            <a:off x="357158" y="642918"/>
            <a:ext cx="7858180" cy="369332"/>
          </a:xfrm>
          <a:prstGeom prst="rect">
            <a:avLst/>
          </a:prstGeom>
        </p:spPr>
        <p:txBody>
          <a:bodyPr wrap="square">
            <a:spAutoFit/>
          </a:bodyPr>
          <a:lstStyle/>
          <a:p>
            <a:r>
              <a:rPr lang="en-US" b="1" dirty="0">
                <a:latin typeface="Times New Roman" pitchFamily="18" charset="0"/>
                <a:cs typeface="Times New Roman" pitchFamily="18" charset="0"/>
              </a:rPr>
              <a:t>Application of Sensitivity Analysis for OPF :</a:t>
            </a:r>
            <a:endParaRPr lang="en-US" dirty="0">
              <a:latin typeface="Times New Roman" pitchFamily="18" charset="0"/>
              <a:cs typeface="Times New Roman" pitchFamily="18" charset="0"/>
            </a:endParaRPr>
          </a:p>
        </p:txBody>
      </p:sp>
      <p:sp>
        <p:nvSpPr>
          <p:cNvPr id="16" name="Slide Number Placeholder 15"/>
          <p:cNvSpPr>
            <a:spLocks noGrp="1"/>
          </p:cNvSpPr>
          <p:nvPr>
            <p:ph type="sldNum" sz="quarter" idx="12"/>
          </p:nvPr>
        </p:nvSpPr>
        <p:spPr/>
        <p:txBody>
          <a:bodyPr/>
          <a:lstStyle/>
          <a:p>
            <a:fld id="{C04E34B1-6812-4D4E-8E42-5EAED81097AD}" type="slidenum">
              <a:rPr lang="en-US" smtClean="0"/>
              <a:pPr/>
              <a:t>29</a:t>
            </a:fld>
            <a:endParaRPr lang="en-US"/>
          </a:p>
        </p:txBody>
      </p:sp>
      <p:sp>
        <p:nvSpPr>
          <p:cNvPr id="18" name="Rectangle 17"/>
          <p:cNvSpPr/>
          <p:nvPr/>
        </p:nvSpPr>
        <p:spPr>
          <a:xfrm>
            <a:off x="357158" y="1142984"/>
            <a:ext cx="8572528" cy="369332"/>
          </a:xfrm>
          <a:prstGeom prst="rect">
            <a:avLst/>
          </a:prstGeom>
        </p:spPr>
        <p:txBody>
          <a:bodyPr wrap="square">
            <a:spAutoFit/>
          </a:bodyPr>
          <a:lstStyle/>
          <a:p>
            <a:r>
              <a:rPr lang="en-US" dirty="0">
                <a:latin typeface="Times New Roman" pitchFamily="18" charset="0"/>
                <a:cs typeface="Times New Roman" pitchFamily="18" charset="0"/>
              </a:rPr>
              <a:t>The order of most effective control variables is:</a:t>
            </a:r>
          </a:p>
        </p:txBody>
      </p:sp>
      <p:pic>
        <p:nvPicPr>
          <p:cNvPr id="19" name="Picture 2"/>
          <p:cNvPicPr>
            <a:picLocks noChangeAspect="1" noChangeArrowheads="1"/>
          </p:cNvPicPr>
          <p:nvPr/>
        </p:nvPicPr>
        <p:blipFill>
          <a:blip r:embed="rId2"/>
          <a:srcRect t="4488" b="4250"/>
          <a:stretch>
            <a:fillRect/>
          </a:stretch>
        </p:blipFill>
        <p:spPr bwMode="auto">
          <a:xfrm>
            <a:off x="357158" y="1571611"/>
            <a:ext cx="8001056" cy="4436967"/>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8662" y="2285992"/>
            <a:ext cx="7000924" cy="369332"/>
          </a:xfrm>
          <a:prstGeom prst="rect">
            <a:avLst/>
          </a:prstGeom>
          <a:noFill/>
        </p:spPr>
        <p:txBody>
          <a:bodyPr wrap="square" rtlCol="0">
            <a:spAutoFit/>
          </a:bodyPr>
          <a:lstStyle/>
          <a:p>
            <a:endParaRPr lang="en-US" dirty="0"/>
          </a:p>
        </p:txBody>
      </p:sp>
      <p:sp>
        <p:nvSpPr>
          <p:cNvPr id="6" name="TextBox 5"/>
          <p:cNvSpPr txBox="1"/>
          <p:nvPr/>
        </p:nvSpPr>
        <p:spPr>
          <a:xfrm>
            <a:off x="928662" y="357166"/>
            <a:ext cx="7000924" cy="369332"/>
          </a:xfrm>
          <a:prstGeom prst="rect">
            <a:avLst/>
          </a:prstGeom>
          <a:noFill/>
        </p:spPr>
        <p:txBody>
          <a:bodyPr wrap="square" rtlCol="0">
            <a:spAutoFit/>
          </a:bodyPr>
          <a:lstStyle/>
          <a:p>
            <a:endParaRPr lang="en-US" dirty="0"/>
          </a:p>
        </p:txBody>
      </p:sp>
      <p:sp>
        <p:nvSpPr>
          <p:cNvPr id="7" name="TextBox 6"/>
          <p:cNvSpPr txBox="1"/>
          <p:nvPr/>
        </p:nvSpPr>
        <p:spPr>
          <a:xfrm>
            <a:off x="1081062" y="509566"/>
            <a:ext cx="7000924" cy="369332"/>
          </a:xfrm>
          <a:prstGeom prst="rect">
            <a:avLst/>
          </a:prstGeom>
          <a:noFill/>
        </p:spPr>
        <p:txBody>
          <a:bodyPr wrap="square" rtlCol="0">
            <a:spAutoFit/>
          </a:bodyPr>
          <a:lstStyle/>
          <a:p>
            <a:endParaRPr lang="en-US" dirty="0"/>
          </a:p>
        </p:txBody>
      </p:sp>
      <p:sp>
        <p:nvSpPr>
          <p:cNvPr id="8" name="TextBox 7"/>
          <p:cNvSpPr txBox="1"/>
          <p:nvPr/>
        </p:nvSpPr>
        <p:spPr>
          <a:xfrm>
            <a:off x="1233462" y="661966"/>
            <a:ext cx="7000924" cy="369332"/>
          </a:xfrm>
          <a:prstGeom prst="rect">
            <a:avLst/>
          </a:prstGeom>
          <a:noFill/>
        </p:spPr>
        <p:txBody>
          <a:bodyPr wrap="square" rtlCol="0">
            <a:spAutoFit/>
          </a:bodyPr>
          <a:lstStyle/>
          <a:p>
            <a:endParaRPr lang="en-US" dirty="0"/>
          </a:p>
        </p:txBody>
      </p:sp>
      <p:sp>
        <p:nvSpPr>
          <p:cNvPr id="9" name="TextBox 8"/>
          <p:cNvSpPr txBox="1"/>
          <p:nvPr/>
        </p:nvSpPr>
        <p:spPr>
          <a:xfrm>
            <a:off x="428596" y="714356"/>
            <a:ext cx="8429684" cy="2862322"/>
          </a:xfrm>
          <a:prstGeom prst="rect">
            <a:avLst/>
          </a:prstGeom>
          <a:noFill/>
        </p:spPr>
        <p:txBody>
          <a:bodyPr wrap="square" rtlCol="0">
            <a:spAutoFit/>
          </a:bodyPr>
          <a:lstStyle/>
          <a:p>
            <a:r>
              <a:rPr lang="en-US" b="1" dirty="0">
                <a:latin typeface="Times New Roman" pitchFamily="18" charset="0"/>
                <a:cs typeface="Times New Roman" pitchFamily="18" charset="0"/>
              </a:rPr>
              <a:t>The main aim of the thesis is to obtain the optimal economic dispatch of real power in systems that include wind power. </a:t>
            </a:r>
          </a:p>
          <a:p>
            <a:pPr algn="ctr"/>
            <a:endParaRPr lang="en-US" dirty="0">
              <a:latin typeface="Times New Roman" pitchFamily="18" charset="0"/>
              <a:cs typeface="Times New Roman" pitchFamily="18" charset="0"/>
            </a:endParaRPr>
          </a:p>
          <a:p>
            <a:pPr algn="just">
              <a:buFont typeface="Wingdings" pitchFamily="2" charset="2"/>
              <a:buChar char="ü"/>
            </a:pPr>
            <a:r>
              <a:rPr lang="en-US" dirty="0">
                <a:latin typeface="Times New Roman" pitchFamily="18" charset="0"/>
                <a:cs typeface="Times New Roman" pitchFamily="18" charset="0"/>
              </a:rPr>
              <a:t>Model considers intermittency nature of wind power.</a:t>
            </a:r>
          </a:p>
          <a:p>
            <a:pPr algn="just">
              <a:buFont typeface="Wingdings" pitchFamily="2" charset="2"/>
              <a:buChar char="ü"/>
            </a:pPr>
            <a:endParaRPr lang="en-US" dirty="0">
              <a:latin typeface="Times New Roman" pitchFamily="18" charset="0"/>
              <a:cs typeface="Times New Roman" pitchFamily="18" charset="0"/>
            </a:endParaRPr>
          </a:p>
          <a:p>
            <a:pPr algn="just">
              <a:buFont typeface="Wingdings" pitchFamily="2" charset="2"/>
              <a:buChar char="ü"/>
            </a:pPr>
            <a:r>
              <a:rPr lang="en-US" dirty="0">
                <a:latin typeface="Times New Roman" pitchFamily="18" charset="0"/>
                <a:cs typeface="Times New Roman" pitchFamily="18" charset="0"/>
              </a:rPr>
              <a:t> Solve OPF by PSO.</a:t>
            </a:r>
          </a:p>
          <a:p>
            <a:pPr algn="just">
              <a:buFont typeface="Wingdings" pitchFamily="2" charset="2"/>
              <a:buChar char="ü"/>
            </a:pPr>
            <a:endParaRPr lang="en-US" dirty="0">
              <a:latin typeface="Times New Roman" pitchFamily="18" charset="0"/>
              <a:cs typeface="Times New Roman" pitchFamily="18" charset="0"/>
            </a:endParaRPr>
          </a:p>
          <a:p>
            <a:pPr algn="just">
              <a:buFont typeface="Wingdings" pitchFamily="2" charset="2"/>
              <a:buChar char="ü"/>
            </a:pPr>
            <a:r>
              <a:rPr lang="en-US" dirty="0">
                <a:latin typeface="Times New Roman" pitchFamily="18" charset="0"/>
                <a:cs typeface="Times New Roman" pitchFamily="18" charset="0"/>
              </a:rPr>
              <a:t> IEEE 30-bus test system.</a:t>
            </a:r>
          </a:p>
          <a:p>
            <a:pPr algn="just"/>
            <a:endParaRPr lang="en-US" dirty="0">
              <a:latin typeface="Times New Roman" pitchFamily="18" charset="0"/>
              <a:cs typeface="Times New Roman" pitchFamily="18" charset="0"/>
            </a:endParaRPr>
          </a:p>
          <a:p>
            <a:pPr algn="just">
              <a:buFont typeface="Wingdings" pitchFamily="2" charset="2"/>
              <a:buChar char="ü"/>
            </a:pPr>
            <a:r>
              <a:rPr lang="en-US" dirty="0">
                <a:latin typeface="Times New Roman" pitchFamily="18" charset="0"/>
                <a:cs typeface="Times New Roman" pitchFamily="18" charset="0"/>
              </a:rPr>
              <a:t>6-bus system with wind-powered generators.</a:t>
            </a:r>
          </a:p>
        </p:txBody>
      </p:sp>
      <p:sp>
        <p:nvSpPr>
          <p:cNvPr id="10" name="Slide Number Placeholder 9"/>
          <p:cNvSpPr>
            <a:spLocks noGrp="1"/>
          </p:cNvSpPr>
          <p:nvPr>
            <p:ph type="sldNum" sz="quarter" idx="12"/>
          </p:nvPr>
        </p:nvSpPr>
        <p:spPr/>
        <p:txBody>
          <a:bodyPr/>
          <a:lstStyle/>
          <a:p>
            <a:fld id="{C04E34B1-6812-4D4E-8E42-5EAED81097AD}"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14290"/>
            <a:ext cx="6500858" cy="677108"/>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STUDY CASES AND SIMULATION RESULTS </a:t>
            </a: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30"/>
          <p:cNvSpPr/>
          <p:nvPr/>
        </p:nvSpPr>
        <p:spPr>
          <a:xfrm>
            <a:off x="285720" y="857232"/>
            <a:ext cx="7858180" cy="369332"/>
          </a:xfrm>
          <a:prstGeom prst="rect">
            <a:avLst/>
          </a:prstGeom>
        </p:spPr>
        <p:txBody>
          <a:bodyPr wrap="square">
            <a:spAutoFit/>
          </a:bodyPr>
          <a:lstStyle/>
          <a:p>
            <a:r>
              <a:rPr lang="en-US" b="1" dirty="0">
                <a:latin typeface="Times New Roman" pitchFamily="18" charset="0"/>
                <a:cs typeface="Times New Roman" pitchFamily="18" charset="0"/>
              </a:rPr>
              <a:t>Using combinations of the most effective control variables for Base Case OPF:</a:t>
            </a:r>
            <a:endParaRPr lang="en-US" dirty="0">
              <a:latin typeface="Times New Roman" pitchFamily="18" charset="0"/>
              <a:cs typeface="Times New Roman" pitchFamily="18" charset="0"/>
            </a:endParaRPr>
          </a:p>
        </p:txBody>
      </p:sp>
      <p:sp>
        <p:nvSpPr>
          <p:cNvPr id="15" name="Slide Number Placeholder 14"/>
          <p:cNvSpPr>
            <a:spLocks noGrp="1"/>
          </p:cNvSpPr>
          <p:nvPr>
            <p:ph type="sldNum" sz="quarter" idx="12"/>
          </p:nvPr>
        </p:nvSpPr>
        <p:spPr/>
        <p:txBody>
          <a:bodyPr/>
          <a:lstStyle/>
          <a:p>
            <a:fld id="{C04E34B1-6812-4D4E-8E42-5EAED81097AD}" type="slidenum">
              <a:rPr lang="en-US" smtClean="0"/>
              <a:pPr/>
              <a:t>30</a:t>
            </a:fld>
            <a:endParaRPr lang="en-US"/>
          </a:p>
        </p:txBody>
      </p:sp>
      <p:pic>
        <p:nvPicPr>
          <p:cNvPr id="48132" name="Picture 4"/>
          <p:cNvPicPr>
            <a:picLocks noChangeAspect="1" noChangeArrowheads="1"/>
          </p:cNvPicPr>
          <p:nvPr/>
        </p:nvPicPr>
        <p:blipFill>
          <a:blip r:embed="rId2"/>
          <a:srcRect/>
          <a:stretch>
            <a:fillRect/>
          </a:stretch>
        </p:blipFill>
        <p:spPr bwMode="auto">
          <a:xfrm>
            <a:off x="0" y="1357298"/>
            <a:ext cx="9144001" cy="2643206"/>
          </a:xfrm>
          <a:prstGeom prst="rect">
            <a:avLst/>
          </a:prstGeom>
          <a:noFill/>
          <a:ln w="9525">
            <a:noFill/>
            <a:miter lim="800000"/>
            <a:headEnd/>
            <a:tailEnd/>
          </a:ln>
          <a:effectLst/>
        </p:spPr>
      </p:pic>
      <p:grpSp>
        <p:nvGrpSpPr>
          <p:cNvPr id="25" name="Group 24"/>
          <p:cNvGrpSpPr/>
          <p:nvPr/>
        </p:nvGrpSpPr>
        <p:grpSpPr>
          <a:xfrm>
            <a:off x="642910" y="4857759"/>
            <a:ext cx="7786742" cy="1500199"/>
            <a:chOff x="357158" y="1571611"/>
            <a:chExt cx="8001056" cy="1714513"/>
          </a:xfrm>
        </p:grpSpPr>
        <p:pic>
          <p:nvPicPr>
            <p:cNvPr id="26" name="Picture 2"/>
            <p:cNvPicPr>
              <a:picLocks noChangeAspect="1" noChangeArrowheads="1"/>
            </p:cNvPicPr>
            <p:nvPr/>
          </p:nvPicPr>
          <p:blipFill>
            <a:blip r:embed="rId3"/>
            <a:srcRect t="4488" b="60247"/>
            <a:stretch>
              <a:fillRect/>
            </a:stretch>
          </p:blipFill>
          <p:spPr bwMode="auto">
            <a:xfrm>
              <a:off x="357158" y="1571611"/>
              <a:ext cx="8001056" cy="1714513"/>
            </a:xfrm>
            <a:prstGeom prst="rect">
              <a:avLst/>
            </a:prstGeom>
            <a:noFill/>
            <a:ln w="9525">
              <a:noFill/>
              <a:miter lim="800000"/>
              <a:headEnd/>
              <a:tailEnd/>
            </a:ln>
            <a:effectLst/>
          </p:spPr>
        </p:pic>
        <p:sp>
          <p:nvSpPr>
            <p:cNvPr id="27" name="Rectangle 26"/>
            <p:cNvSpPr/>
            <p:nvPr/>
          </p:nvSpPr>
          <p:spPr>
            <a:xfrm>
              <a:off x="714348" y="1857364"/>
              <a:ext cx="7358114" cy="8572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p:cNvSpPr/>
          <p:nvPr/>
        </p:nvSpPr>
        <p:spPr>
          <a:xfrm>
            <a:off x="214282" y="4429132"/>
            <a:ext cx="8572528" cy="369332"/>
          </a:xfrm>
          <a:prstGeom prst="rect">
            <a:avLst/>
          </a:prstGeom>
        </p:spPr>
        <p:txBody>
          <a:bodyPr wrap="square">
            <a:spAutoFit/>
          </a:bodyPr>
          <a:lstStyle/>
          <a:p>
            <a:r>
              <a:rPr lang="en-US" dirty="0">
                <a:latin typeface="Times New Roman" pitchFamily="18" charset="0"/>
                <a:cs typeface="Times New Roman" pitchFamily="18" charset="0"/>
              </a:rPr>
              <a:t>The order of most effective control variables is: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14290"/>
            <a:ext cx="6500858" cy="677108"/>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STUDY CASES AND SIMULATION RESULTS </a:t>
            </a: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30"/>
          <p:cNvSpPr/>
          <p:nvPr/>
        </p:nvSpPr>
        <p:spPr>
          <a:xfrm>
            <a:off x="285720" y="857232"/>
            <a:ext cx="7858180" cy="369332"/>
          </a:xfrm>
          <a:prstGeom prst="rect">
            <a:avLst/>
          </a:prstGeom>
        </p:spPr>
        <p:txBody>
          <a:bodyPr wrap="square">
            <a:spAutoFit/>
          </a:bodyPr>
          <a:lstStyle/>
          <a:p>
            <a:r>
              <a:rPr lang="en-US" b="1" dirty="0">
                <a:latin typeface="Times New Roman" pitchFamily="18" charset="0"/>
                <a:cs typeface="Times New Roman" pitchFamily="18" charset="0"/>
              </a:rPr>
              <a:t>6-BUS SYSTEM INCLUDING WIND-POWERED GENERATORS</a:t>
            </a:r>
            <a:endParaRPr lang="en-US" dirty="0">
              <a:latin typeface="Times New Roman" pitchFamily="18" charset="0"/>
              <a:cs typeface="Times New Roman" pitchFamily="18" charset="0"/>
            </a:endParaRPr>
          </a:p>
        </p:txBody>
      </p:sp>
      <p:sp>
        <p:nvSpPr>
          <p:cNvPr id="15" name="Slide Number Placeholder 14"/>
          <p:cNvSpPr>
            <a:spLocks noGrp="1"/>
          </p:cNvSpPr>
          <p:nvPr>
            <p:ph type="sldNum" sz="quarter" idx="12"/>
          </p:nvPr>
        </p:nvSpPr>
        <p:spPr/>
        <p:txBody>
          <a:bodyPr/>
          <a:lstStyle/>
          <a:p>
            <a:fld id="{C04E34B1-6812-4D4E-8E42-5EAED81097AD}" type="slidenum">
              <a:rPr lang="en-US" smtClean="0"/>
              <a:pPr/>
              <a:t>31</a:t>
            </a:fld>
            <a:endParaRPr lang="en-US"/>
          </a:p>
        </p:txBody>
      </p:sp>
      <p:grpSp>
        <p:nvGrpSpPr>
          <p:cNvPr id="19" name="Group 18"/>
          <p:cNvGrpSpPr/>
          <p:nvPr/>
        </p:nvGrpSpPr>
        <p:grpSpPr>
          <a:xfrm>
            <a:off x="1500166" y="1285860"/>
            <a:ext cx="6072230" cy="3214710"/>
            <a:chOff x="857224" y="1214422"/>
            <a:chExt cx="7412183" cy="4500594"/>
          </a:xfrm>
        </p:grpSpPr>
        <p:pic>
          <p:nvPicPr>
            <p:cNvPr id="44035" name="Picture 3"/>
            <p:cNvPicPr>
              <a:picLocks noChangeAspect="1" noChangeArrowheads="1"/>
            </p:cNvPicPr>
            <p:nvPr/>
          </p:nvPicPr>
          <p:blipFill>
            <a:blip r:embed="rId2"/>
            <a:srcRect/>
            <a:stretch>
              <a:fillRect/>
            </a:stretch>
          </p:blipFill>
          <p:spPr bwMode="auto">
            <a:xfrm>
              <a:off x="857224" y="1214422"/>
              <a:ext cx="7412183" cy="4500594"/>
            </a:xfrm>
            <a:prstGeom prst="rect">
              <a:avLst/>
            </a:prstGeom>
            <a:noFill/>
            <a:ln w="9525">
              <a:noFill/>
              <a:miter lim="800000"/>
              <a:headEnd/>
              <a:tailEnd/>
            </a:ln>
            <a:effectLst/>
          </p:spPr>
        </p:pic>
        <p:sp>
          <p:nvSpPr>
            <p:cNvPr id="17" name="Oval 16"/>
            <p:cNvSpPr/>
            <p:nvPr/>
          </p:nvSpPr>
          <p:spPr>
            <a:xfrm>
              <a:off x="4857752" y="5072074"/>
              <a:ext cx="500066" cy="500066"/>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929454" y="2643182"/>
              <a:ext cx="500066" cy="500066"/>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1571604" y="4643446"/>
            <a:ext cx="6000792" cy="1586836"/>
            <a:chOff x="1571604" y="4643446"/>
            <a:chExt cx="6000792" cy="1586836"/>
          </a:xfrm>
        </p:grpSpPr>
        <p:pic>
          <p:nvPicPr>
            <p:cNvPr id="46081" name="Picture 1"/>
            <p:cNvPicPr>
              <a:picLocks noChangeAspect="1" noChangeArrowheads="1"/>
            </p:cNvPicPr>
            <p:nvPr/>
          </p:nvPicPr>
          <p:blipFill>
            <a:blip r:embed="rId3"/>
            <a:srcRect/>
            <a:stretch>
              <a:fillRect/>
            </a:stretch>
          </p:blipFill>
          <p:spPr bwMode="auto">
            <a:xfrm>
              <a:off x="1571604" y="4643446"/>
              <a:ext cx="6000792" cy="1586836"/>
            </a:xfrm>
            <a:prstGeom prst="rect">
              <a:avLst/>
            </a:prstGeom>
            <a:noFill/>
            <a:ln w="9525">
              <a:noFill/>
              <a:miter lim="800000"/>
              <a:headEnd/>
              <a:tailEnd/>
            </a:ln>
            <a:effectLst/>
          </p:spPr>
        </p:pic>
        <p:sp>
          <p:nvSpPr>
            <p:cNvPr id="20" name="Rectangle 19"/>
            <p:cNvSpPr/>
            <p:nvPr/>
          </p:nvSpPr>
          <p:spPr>
            <a:xfrm>
              <a:off x="6858016" y="5643578"/>
              <a:ext cx="357190" cy="4286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14290"/>
            <a:ext cx="6500858" cy="677108"/>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STUDY CASES AND SIMULATION RESULTS </a:t>
            </a: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30"/>
          <p:cNvSpPr/>
          <p:nvPr/>
        </p:nvSpPr>
        <p:spPr>
          <a:xfrm>
            <a:off x="285720" y="857232"/>
            <a:ext cx="7858180" cy="369332"/>
          </a:xfrm>
          <a:prstGeom prst="rect">
            <a:avLst/>
          </a:prstGeom>
        </p:spPr>
        <p:txBody>
          <a:bodyPr wrap="square">
            <a:spAutoFit/>
          </a:bodyPr>
          <a:lstStyle/>
          <a:p>
            <a:r>
              <a:rPr lang="en-US" b="1" dirty="0">
                <a:latin typeface="Times New Roman" pitchFamily="18" charset="0"/>
                <a:cs typeface="Times New Roman" pitchFamily="18" charset="0"/>
              </a:rPr>
              <a:t>6-BUS SYSTEM INCLUDING WIND-POWERED GENERATORS</a:t>
            </a:r>
            <a:endParaRPr lang="en-US" dirty="0">
              <a:latin typeface="Times New Roman" pitchFamily="18" charset="0"/>
              <a:cs typeface="Times New Roman" pitchFamily="18" charset="0"/>
            </a:endParaRPr>
          </a:p>
        </p:txBody>
      </p:sp>
      <p:graphicFrame>
        <p:nvGraphicFramePr>
          <p:cNvPr id="18" name="Object 6"/>
          <p:cNvGraphicFramePr>
            <a:graphicFrameLocks noChangeAspect="1"/>
          </p:cNvGraphicFramePr>
          <p:nvPr/>
        </p:nvGraphicFramePr>
        <p:xfrm>
          <a:off x="1660525" y="2460623"/>
          <a:ext cx="4909678" cy="754063"/>
        </p:xfrm>
        <a:graphic>
          <a:graphicData uri="http://schemas.openxmlformats.org/presentationml/2006/ole">
            <mc:AlternateContent xmlns:mc="http://schemas.openxmlformats.org/markup-compatibility/2006">
              <mc:Choice xmlns:v="urn:schemas-microsoft-com:vml" Requires="v">
                <p:oleObj spid="_x0000_s45065" name="Equation" r:id="rId3" imgW="2997000" imgH="495000" progId="Equation.DSMT4">
                  <p:embed/>
                </p:oleObj>
              </mc:Choice>
              <mc:Fallback>
                <p:oleObj name="Equation" r:id="rId3" imgW="2997000" imgH="4950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0525" y="2460623"/>
                        <a:ext cx="4909678" cy="754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Slide Number Placeholder 20"/>
          <p:cNvSpPr>
            <a:spLocks noGrp="1"/>
          </p:cNvSpPr>
          <p:nvPr>
            <p:ph type="sldNum" sz="quarter" idx="12"/>
          </p:nvPr>
        </p:nvSpPr>
        <p:spPr/>
        <p:txBody>
          <a:bodyPr/>
          <a:lstStyle/>
          <a:p>
            <a:fld id="{C04E34B1-6812-4D4E-8E42-5EAED81097AD}" type="slidenum">
              <a:rPr lang="en-US" smtClean="0"/>
              <a:pPr/>
              <a:t>32</a:t>
            </a:fld>
            <a:endParaRPr lang="en-US"/>
          </a:p>
        </p:txBody>
      </p:sp>
      <p:pic>
        <p:nvPicPr>
          <p:cNvPr id="22" name="Picture 8"/>
          <p:cNvPicPr>
            <a:picLocks noChangeAspect="1" noChangeArrowheads="1"/>
          </p:cNvPicPr>
          <p:nvPr/>
        </p:nvPicPr>
        <p:blipFill>
          <a:blip r:embed="rId5"/>
          <a:srcRect l="7420" t="5771" r="7244" b="2356"/>
          <a:stretch>
            <a:fillRect/>
          </a:stretch>
        </p:blipFill>
        <p:spPr bwMode="auto">
          <a:xfrm>
            <a:off x="214282" y="3786190"/>
            <a:ext cx="4297271" cy="2428892"/>
          </a:xfrm>
          <a:prstGeom prst="rect">
            <a:avLst/>
          </a:prstGeom>
          <a:noFill/>
          <a:ln w="9525">
            <a:noFill/>
            <a:miter lim="800000"/>
            <a:headEnd/>
            <a:tailEnd/>
          </a:ln>
          <a:effectLst/>
        </p:spPr>
      </p:pic>
      <p:pic>
        <p:nvPicPr>
          <p:cNvPr id="45065" name="Picture 9"/>
          <p:cNvPicPr>
            <a:picLocks noChangeAspect="1" noChangeArrowheads="1"/>
          </p:cNvPicPr>
          <p:nvPr/>
        </p:nvPicPr>
        <p:blipFill>
          <a:blip r:embed="rId6"/>
          <a:srcRect l="6596" t="5662" r="7916" b="3874"/>
          <a:stretch>
            <a:fillRect/>
          </a:stretch>
        </p:blipFill>
        <p:spPr bwMode="auto">
          <a:xfrm>
            <a:off x="4557713" y="3786190"/>
            <a:ext cx="4372005" cy="2428892"/>
          </a:xfrm>
          <a:prstGeom prst="rect">
            <a:avLst/>
          </a:prstGeom>
          <a:noFill/>
          <a:ln w="9525">
            <a:noFill/>
            <a:miter lim="800000"/>
            <a:headEnd/>
            <a:tailEnd/>
          </a:ln>
          <a:effectLst/>
        </p:spPr>
      </p:pic>
      <p:graphicFrame>
        <p:nvGraphicFramePr>
          <p:cNvPr id="45064" name="Object 8"/>
          <p:cNvGraphicFramePr>
            <a:graphicFrameLocks noChangeAspect="1"/>
          </p:cNvGraphicFramePr>
          <p:nvPr/>
        </p:nvGraphicFramePr>
        <p:xfrm>
          <a:off x="1187450" y="1385878"/>
          <a:ext cx="6324600" cy="685800"/>
        </p:xfrm>
        <a:graphic>
          <a:graphicData uri="http://schemas.openxmlformats.org/presentationml/2006/ole">
            <mc:AlternateContent xmlns:mc="http://schemas.openxmlformats.org/markup-compatibility/2006">
              <mc:Choice xmlns:v="urn:schemas-microsoft-com:vml" Requires="v">
                <p:oleObj spid="_x0000_s45066" name="Equation" r:id="rId7" imgW="4305240" imgH="431640" progId="Equation.DSMT4">
                  <p:embed/>
                </p:oleObj>
              </mc:Choice>
              <mc:Fallback>
                <p:oleObj name="Equation" r:id="rId7" imgW="4305240" imgH="431640" progId="Equation.DSMT4">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450" y="1385878"/>
                        <a:ext cx="63246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71414"/>
            <a:ext cx="6500858" cy="677108"/>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STUDY CASES AND SIMULATION RESULTS </a:t>
            </a: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30"/>
          <p:cNvSpPr/>
          <p:nvPr/>
        </p:nvSpPr>
        <p:spPr>
          <a:xfrm>
            <a:off x="1500166" y="500042"/>
            <a:ext cx="6000792" cy="369332"/>
          </a:xfrm>
          <a:prstGeom prst="rect">
            <a:avLst/>
          </a:prstGeom>
        </p:spPr>
        <p:txBody>
          <a:bodyPr wrap="square">
            <a:spAutoFit/>
          </a:bodyPr>
          <a:lstStyle/>
          <a:p>
            <a:pPr algn="ctr"/>
            <a:r>
              <a:rPr lang="en-US" b="1" i="1" dirty="0">
                <a:latin typeface="Times New Roman" pitchFamily="18" charset="0"/>
                <a:cs typeface="Times New Roman" pitchFamily="18" charset="0"/>
              </a:rPr>
              <a:t>The Effect of Wind Power Cost Coefficients</a:t>
            </a:r>
            <a:endParaRPr lang="en-US" i="1" dirty="0">
              <a:latin typeface="Times New Roman" pitchFamily="18" charset="0"/>
              <a:cs typeface="Times New Roman" pitchFamily="18" charset="0"/>
            </a:endParaRPr>
          </a:p>
        </p:txBody>
      </p:sp>
      <p:sp>
        <p:nvSpPr>
          <p:cNvPr id="17" name="Rectangle 16"/>
          <p:cNvSpPr/>
          <p:nvPr/>
        </p:nvSpPr>
        <p:spPr>
          <a:xfrm>
            <a:off x="214282" y="857232"/>
            <a:ext cx="5929354" cy="369332"/>
          </a:xfrm>
          <a:prstGeom prst="rect">
            <a:avLst/>
          </a:prstGeom>
        </p:spPr>
        <p:txBody>
          <a:bodyPr wrap="square">
            <a:spAutoFit/>
          </a:bodyPr>
          <a:lstStyle/>
          <a:p>
            <a:r>
              <a:rPr lang="en-US" b="1" dirty="0">
                <a:latin typeface="Times New Roman" pitchFamily="18" charset="0"/>
                <a:cs typeface="Times New Roman" pitchFamily="18" charset="0"/>
              </a:rPr>
              <a:t>The Effects of  Reserve Cost Coefficient </a:t>
            </a:r>
            <a:r>
              <a:rPr lang="en-US" b="1" dirty="0" err="1">
                <a:latin typeface="Times New Roman" pitchFamily="18" charset="0"/>
                <a:cs typeface="Times New Roman" pitchFamily="18" charset="0"/>
              </a:rPr>
              <a:t>k</a:t>
            </a:r>
            <a:r>
              <a:rPr lang="en-US" b="1" baseline="-25000" dirty="0" err="1">
                <a:latin typeface="Times New Roman" pitchFamily="18" charset="0"/>
                <a:cs typeface="Times New Roman" pitchFamily="18" charset="0"/>
              </a:rPr>
              <a:t>r</a:t>
            </a:r>
            <a:r>
              <a:rPr lang="en-US" b="1" baseline="-25000" dirty="0">
                <a:latin typeface="Times New Roman" pitchFamily="18" charset="0"/>
                <a:cs typeface="Times New Roman" pitchFamily="18" charset="0"/>
              </a:rPr>
              <a:t>  </a:t>
            </a:r>
            <a:r>
              <a:rPr lang="en-US" b="1" dirty="0">
                <a:latin typeface="Times New Roman" pitchFamily="18" charset="0"/>
                <a:cs typeface="Times New Roman" pitchFamily="18" charset="0"/>
              </a:rPr>
              <a:t>(and </a:t>
            </a:r>
            <a:r>
              <a:rPr lang="en-US" b="1" dirty="0" err="1">
                <a:latin typeface="Times New Roman" pitchFamily="18" charset="0"/>
                <a:cs typeface="Times New Roman" pitchFamily="18" charset="0"/>
              </a:rPr>
              <a:t>k</a:t>
            </a:r>
            <a:r>
              <a:rPr lang="en-US" b="1" baseline="-25000" dirty="0" err="1">
                <a:latin typeface="Times New Roman" pitchFamily="18" charset="0"/>
                <a:cs typeface="Times New Roman" pitchFamily="18" charset="0"/>
              </a:rPr>
              <a:t>p</a:t>
            </a:r>
            <a:r>
              <a:rPr lang="en-US" b="1" dirty="0">
                <a:latin typeface="Times New Roman" pitchFamily="18" charset="0"/>
                <a:cs typeface="Times New Roman" pitchFamily="18" charset="0"/>
              </a:rPr>
              <a:t>=0):</a:t>
            </a:r>
            <a:endParaRPr lang="en-US" baseline="-25000" dirty="0">
              <a:latin typeface="Times New Roman" pitchFamily="18" charset="0"/>
              <a:cs typeface="Times New Roman" pitchFamily="18" charset="0"/>
            </a:endParaRPr>
          </a:p>
        </p:txBody>
      </p:sp>
      <p:pic>
        <p:nvPicPr>
          <p:cNvPr id="49155" name="Picture 3"/>
          <p:cNvPicPr>
            <a:picLocks noChangeAspect="1" noChangeArrowheads="1"/>
          </p:cNvPicPr>
          <p:nvPr/>
        </p:nvPicPr>
        <p:blipFill>
          <a:blip r:embed="rId2"/>
          <a:srcRect/>
          <a:stretch>
            <a:fillRect/>
          </a:stretch>
        </p:blipFill>
        <p:spPr bwMode="auto">
          <a:xfrm>
            <a:off x="285720" y="1214422"/>
            <a:ext cx="4143403" cy="3025342"/>
          </a:xfrm>
          <a:prstGeom prst="rect">
            <a:avLst/>
          </a:prstGeom>
          <a:noFill/>
          <a:ln w="9525">
            <a:noFill/>
            <a:miter lim="800000"/>
            <a:headEnd/>
            <a:tailEnd/>
          </a:ln>
          <a:effectLst/>
        </p:spPr>
      </p:pic>
      <p:pic>
        <p:nvPicPr>
          <p:cNvPr id="49156" name="Picture 4"/>
          <p:cNvPicPr>
            <a:picLocks noChangeAspect="1" noChangeArrowheads="1"/>
          </p:cNvPicPr>
          <p:nvPr/>
        </p:nvPicPr>
        <p:blipFill>
          <a:blip r:embed="rId3"/>
          <a:srcRect/>
          <a:stretch>
            <a:fillRect/>
          </a:stretch>
        </p:blipFill>
        <p:spPr bwMode="auto">
          <a:xfrm>
            <a:off x="4714876" y="1214422"/>
            <a:ext cx="4143404" cy="3097936"/>
          </a:xfrm>
          <a:prstGeom prst="rect">
            <a:avLst/>
          </a:prstGeom>
          <a:noFill/>
          <a:ln w="9525">
            <a:noFill/>
            <a:miter lim="800000"/>
            <a:headEnd/>
            <a:tailEnd/>
          </a:ln>
          <a:effectLst/>
        </p:spPr>
      </p:pic>
      <p:pic>
        <p:nvPicPr>
          <p:cNvPr id="49157" name="Picture 5"/>
          <p:cNvPicPr>
            <a:picLocks noChangeAspect="1" noChangeArrowheads="1"/>
          </p:cNvPicPr>
          <p:nvPr/>
        </p:nvPicPr>
        <p:blipFill>
          <a:blip r:embed="rId4"/>
          <a:srcRect/>
          <a:stretch>
            <a:fillRect/>
          </a:stretch>
        </p:blipFill>
        <p:spPr bwMode="auto">
          <a:xfrm>
            <a:off x="2428860" y="4143379"/>
            <a:ext cx="3923292" cy="2714621"/>
          </a:xfrm>
          <a:prstGeom prst="rect">
            <a:avLst/>
          </a:prstGeom>
          <a:noFill/>
          <a:ln w="9525">
            <a:noFill/>
            <a:miter lim="800000"/>
            <a:headEnd/>
            <a:tailEnd/>
          </a:ln>
          <a:effectLst/>
        </p:spPr>
      </p:pic>
      <p:sp>
        <p:nvSpPr>
          <p:cNvPr id="18" name="Slide Number Placeholder 17"/>
          <p:cNvSpPr>
            <a:spLocks noGrp="1"/>
          </p:cNvSpPr>
          <p:nvPr>
            <p:ph type="sldNum" sz="quarter" idx="12"/>
          </p:nvPr>
        </p:nvSpPr>
        <p:spPr/>
        <p:txBody>
          <a:bodyPr/>
          <a:lstStyle/>
          <a:p>
            <a:fld id="{C04E34B1-6812-4D4E-8E42-5EAED81097AD}"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14290"/>
            <a:ext cx="6500858" cy="677108"/>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STUDY CASES AND SIMULATION RESULTS </a:t>
            </a: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6"/>
          <p:cNvSpPr/>
          <p:nvPr/>
        </p:nvSpPr>
        <p:spPr>
          <a:xfrm>
            <a:off x="0" y="785794"/>
            <a:ext cx="6572264" cy="369332"/>
          </a:xfrm>
          <a:prstGeom prst="rect">
            <a:avLst/>
          </a:prstGeom>
        </p:spPr>
        <p:txBody>
          <a:bodyPr wrap="square">
            <a:spAutoFit/>
          </a:bodyPr>
          <a:lstStyle/>
          <a:p>
            <a:r>
              <a:rPr lang="en-US" b="1" dirty="0">
                <a:latin typeface="Times New Roman" pitchFamily="18" charset="0"/>
                <a:cs typeface="Times New Roman" pitchFamily="18" charset="0"/>
              </a:rPr>
              <a:t>The Effects of  Penalty Cost Coefficient </a:t>
            </a:r>
            <a:r>
              <a:rPr lang="en-US" b="1" dirty="0" err="1">
                <a:latin typeface="Times New Roman" pitchFamily="18" charset="0"/>
                <a:cs typeface="Times New Roman" pitchFamily="18" charset="0"/>
              </a:rPr>
              <a:t>k</a:t>
            </a:r>
            <a:r>
              <a:rPr lang="en-US" b="1" baseline="-25000" dirty="0" err="1">
                <a:latin typeface="Times New Roman" pitchFamily="18" charset="0"/>
                <a:cs typeface="Times New Roman" pitchFamily="18" charset="0"/>
              </a:rPr>
              <a:t>p</a:t>
            </a:r>
            <a:r>
              <a:rPr lang="en-US" b="1" dirty="0">
                <a:latin typeface="Times New Roman" pitchFamily="18" charset="0"/>
                <a:cs typeface="Times New Roman" pitchFamily="18" charset="0"/>
              </a:rPr>
              <a:t> (and </a:t>
            </a:r>
            <a:r>
              <a:rPr lang="en-US" b="1" dirty="0" err="1">
                <a:latin typeface="Times New Roman" pitchFamily="18" charset="0"/>
                <a:cs typeface="Times New Roman" pitchFamily="18" charset="0"/>
              </a:rPr>
              <a:t>k</a:t>
            </a:r>
            <a:r>
              <a:rPr lang="en-US" b="1" baseline="-25000" dirty="0" err="1">
                <a:latin typeface="Times New Roman" pitchFamily="18" charset="0"/>
                <a:cs typeface="Times New Roman" pitchFamily="18" charset="0"/>
              </a:rPr>
              <a:t>r</a:t>
            </a:r>
            <a:r>
              <a:rPr lang="en-US" b="1" dirty="0">
                <a:latin typeface="Times New Roman" pitchFamily="18" charset="0"/>
                <a:cs typeface="Times New Roman" pitchFamily="18" charset="0"/>
              </a:rPr>
              <a:t>=0):</a:t>
            </a:r>
            <a:endParaRPr lang="en-US" baseline="-25000" dirty="0">
              <a:latin typeface="Times New Roman" pitchFamily="18" charset="0"/>
              <a:cs typeface="Times New Roman" pitchFamily="18" charset="0"/>
            </a:endParaRPr>
          </a:p>
        </p:txBody>
      </p:sp>
      <p:pic>
        <p:nvPicPr>
          <p:cNvPr id="51202" name="Picture 2"/>
          <p:cNvPicPr>
            <a:picLocks noChangeAspect="1" noChangeArrowheads="1"/>
          </p:cNvPicPr>
          <p:nvPr/>
        </p:nvPicPr>
        <p:blipFill>
          <a:blip r:embed="rId2"/>
          <a:srcRect/>
          <a:stretch>
            <a:fillRect/>
          </a:stretch>
        </p:blipFill>
        <p:spPr bwMode="auto">
          <a:xfrm>
            <a:off x="0" y="1142984"/>
            <a:ext cx="4576748" cy="3030445"/>
          </a:xfrm>
          <a:prstGeom prst="rect">
            <a:avLst/>
          </a:prstGeom>
          <a:noFill/>
          <a:ln w="9525">
            <a:noFill/>
            <a:miter lim="800000"/>
            <a:headEnd/>
            <a:tailEnd/>
          </a:ln>
          <a:effectLst/>
        </p:spPr>
      </p:pic>
      <p:pic>
        <p:nvPicPr>
          <p:cNvPr id="51203" name="Picture 3"/>
          <p:cNvPicPr>
            <a:picLocks noChangeAspect="1" noChangeArrowheads="1"/>
          </p:cNvPicPr>
          <p:nvPr/>
        </p:nvPicPr>
        <p:blipFill>
          <a:blip r:embed="rId3"/>
          <a:srcRect/>
          <a:stretch>
            <a:fillRect/>
          </a:stretch>
        </p:blipFill>
        <p:spPr bwMode="auto">
          <a:xfrm>
            <a:off x="4318480" y="3143248"/>
            <a:ext cx="4825520" cy="3337924"/>
          </a:xfrm>
          <a:prstGeom prst="rect">
            <a:avLst/>
          </a:prstGeom>
          <a:noFill/>
          <a:ln w="9525">
            <a:noFill/>
            <a:miter lim="800000"/>
            <a:headEnd/>
            <a:tailEnd/>
          </a:ln>
          <a:effectLst/>
        </p:spPr>
      </p:pic>
      <p:sp>
        <p:nvSpPr>
          <p:cNvPr id="16" name="Slide Number Placeholder 15"/>
          <p:cNvSpPr>
            <a:spLocks noGrp="1"/>
          </p:cNvSpPr>
          <p:nvPr>
            <p:ph type="sldNum" sz="quarter" idx="12"/>
          </p:nvPr>
        </p:nvSpPr>
        <p:spPr/>
        <p:txBody>
          <a:bodyPr/>
          <a:lstStyle/>
          <a:p>
            <a:fld id="{C04E34B1-6812-4D4E-8E42-5EAED81097AD}"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14290"/>
            <a:ext cx="6500858" cy="677108"/>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STUDY CASES AND SIMULATION RESULTS </a:t>
            </a: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6"/>
          <p:cNvSpPr/>
          <p:nvPr/>
        </p:nvSpPr>
        <p:spPr>
          <a:xfrm>
            <a:off x="0" y="1000108"/>
            <a:ext cx="7500990" cy="369332"/>
          </a:xfrm>
          <a:prstGeom prst="rect">
            <a:avLst/>
          </a:prstGeom>
        </p:spPr>
        <p:txBody>
          <a:bodyPr wrap="square">
            <a:spAutoFit/>
          </a:bodyPr>
          <a:lstStyle/>
          <a:p>
            <a:r>
              <a:rPr lang="en-US" b="1" dirty="0">
                <a:latin typeface="Times New Roman" pitchFamily="18" charset="0"/>
                <a:cs typeface="Times New Roman" pitchFamily="18" charset="0"/>
              </a:rPr>
              <a:t>The Effects of  Reserve Cost Coefficient </a:t>
            </a:r>
            <a:r>
              <a:rPr lang="en-US" b="1" dirty="0" err="1">
                <a:latin typeface="Times New Roman" pitchFamily="18" charset="0"/>
                <a:cs typeface="Times New Roman" pitchFamily="18" charset="0"/>
              </a:rPr>
              <a:t>k</a:t>
            </a:r>
            <a:r>
              <a:rPr lang="en-US" b="1" baseline="-25000" dirty="0" err="1">
                <a:latin typeface="Times New Roman" pitchFamily="18" charset="0"/>
                <a:cs typeface="Times New Roman" pitchFamily="18" charset="0"/>
              </a:rPr>
              <a:t>r</a:t>
            </a:r>
            <a:r>
              <a:rPr lang="en-US" b="1" baseline="-25000" dirty="0">
                <a:latin typeface="Times New Roman" pitchFamily="18" charset="0"/>
                <a:cs typeface="Times New Roman" pitchFamily="18" charset="0"/>
              </a:rPr>
              <a:t> </a:t>
            </a:r>
            <a:r>
              <a:rPr lang="en-US" b="1" dirty="0">
                <a:latin typeface="Times New Roman" pitchFamily="18" charset="0"/>
                <a:cs typeface="Times New Roman" pitchFamily="18" charset="0"/>
              </a:rPr>
              <a:t>and Penalty Cost Coefficient </a:t>
            </a:r>
            <a:r>
              <a:rPr lang="en-US" b="1" dirty="0" err="1">
                <a:latin typeface="Times New Roman" pitchFamily="18" charset="0"/>
                <a:cs typeface="Times New Roman" pitchFamily="18" charset="0"/>
              </a:rPr>
              <a:t>k</a:t>
            </a:r>
            <a:r>
              <a:rPr lang="en-US" b="1" baseline="-25000" dirty="0" err="1">
                <a:latin typeface="Times New Roman" pitchFamily="18" charset="0"/>
                <a:cs typeface="Times New Roman" pitchFamily="18" charset="0"/>
              </a:rPr>
              <a:t>p</a:t>
            </a:r>
            <a:r>
              <a:rPr lang="en-US" b="1" dirty="0">
                <a:latin typeface="Times New Roman" pitchFamily="18" charset="0"/>
                <a:cs typeface="Times New Roman" pitchFamily="18" charset="0"/>
              </a:rPr>
              <a:t>:</a:t>
            </a:r>
            <a:endParaRPr lang="en-US" baseline="-25000" dirty="0">
              <a:latin typeface="Times New Roman" pitchFamily="18" charset="0"/>
              <a:cs typeface="Times New Roman" pitchFamily="18" charset="0"/>
            </a:endParaRPr>
          </a:p>
        </p:txBody>
      </p:sp>
      <p:pic>
        <p:nvPicPr>
          <p:cNvPr id="52228" name="Picture 4"/>
          <p:cNvPicPr>
            <a:picLocks noChangeAspect="1" noChangeArrowheads="1"/>
          </p:cNvPicPr>
          <p:nvPr/>
        </p:nvPicPr>
        <p:blipFill>
          <a:blip r:embed="rId2"/>
          <a:srcRect/>
          <a:stretch>
            <a:fillRect/>
          </a:stretch>
        </p:blipFill>
        <p:spPr bwMode="auto">
          <a:xfrm>
            <a:off x="4643439" y="3071810"/>
            <a:ext cx="4500561" cy="3612137"/>
          </a:xfrm>
          <a:prstGeom prst="rect">
            <a:avLst/>
          </a:prstGeom>
          <a:noFill/>
          <a:ln w="9525">
            <a:noFill/>
            <a:miter lim="800000"/>
            <a:headEnd/>
            <a:tailEnd/>
          </a:ln>
          <a:effectLst/>
        </p:spPr>
      </p:pic>
      <p:sp>
        <p:nvSpPr>
          <p:cNvPr id="16" name="Slide Number Placeholder 15"/>
          <p:cNvSpPr>
            <a:spLocks noGrp="1"/>
          </p:cNvSpPr>
          <p:nvPr>
            <p:ph type="sldNum" sz="quarter" idx="12"/>
          </p:nvPr>
        </p:nvSpPr>
        <p:spPr/>
        <p:txBody>
          <a:bodyPr/>
          <a:lstStyle/>
          <a:p>
            <a:fld id="{C04E34B1-6812-4D4E-8E42-5EAED81097AD}" type="slidenum">
              <a:rPr lang="en-US" smtClean="0"/>
              <a:pPr/>
              <a:t>35</a:t>
            </a:fld>
            <a:endParaRPr lang="en-US"/>
          </a:p>
        </p:txBody>
      </p:sp>
      <p:grpSp>
        <p:nvGrpSpPr>
          <p:cNvPr id="19" name="Group 18"/>
          <p:cNvGrpSpPr/>
          <p:nvPr/>
        </p:nvGrpSpPr>
        <p:grpSpPr>
          <a:xfrm>
            <a:off x="0" y="1357298"/>
            <a:ext cx="4714876" cy="3786214"/>
            <a:chOff x="357158" y="1857364"/>
            <a:chExt cx="3452771" cy="2971976"/>
          </a:xfrm>
        </p:grpSpPr>
        <p:pic>
          <p:nvPicPr>
            <p:cNvPr id="58370" name="Picture 2"/>
            <p:cNvPicPr>
              <a:picLocks noChangeAspect="1" noChangeArrowheads="1"/>
            </p:cNvPicPr>
            <p:nvPr/>
          </p:nvPicPr>
          <p:blipFill>
            <a:blip r:embed="rId3"/>
            <a:srcRect/>
            <a:stretch>
              <a:fillRect/>
            </a:stretch>
          </p:blipFill>
          <p:spPr bwMode="auto">
            <a:xfrm>
              <a:off x="357158" y="1857364"/>
              <a:ext cx="3452771" cy="2971976"/>
            </a:xfrm>
            <a:prstGeom prst="rect">
              <a:avLst/>
            </a:prstGeom>
            <a:noFill/>
            <a:ln w="9525">
              <a:noFill/>
              <a:miter lim="800000"/>
              <a:headEnd/>
              <a:tailEnd/>
            </a:ln>
            <a:effectLst/>
          </p:spPr>
        </p:pic>
        <p:sp>
          <p:nvSpPr>
            <p:cNvPr id="18" name="TextBox 17"/>
            <p:cNvSpPr txBox="1"/>
            <p:nvPr/>
          </p:nvSpPr>
          <p:spPr>
            <a:xfrm>
              <a:off x="1643042" y="4429132"/>
              <a:ext cx="1214446" cy="338554"/>
            </a:xfrm>
            <a:prstGeom prst="rect">
              <a:avLst/>
            </a:prstGeom>
            <a:solidFill>
              <a:schemeClr val="bg1"/>
            </a:solidFill>
            <a:ln>
              <a:noFill/>
            </a:ln>
          </p:spPr>
          <p:txBody>
            <a:bodyPr wrap="square" rtlCol="0">
              <a:spAutoFit/>
            </a:bodyPr>
            <a:lstStyle/>
            <a:p>
              <a:r>
                <a:rPr lang="en-US" sz="1600" dirty="0">
                  <a:latin typeface="Times New Roman" pitchFamily="18" charset="0"/>
                  <a:cs typeface="Times New Roman" pitchFamily="18" charset="0"/>
                </a:rPr>
                <a:t>(a) </a:t>
              </a:r>
              <a:r>
                <a:rPr lang="en-US" sz="1600" i="1" dirty="0" err="1">
                  <a:latin typeface="Times New Roman" pitchFamily="18" charset="0"/>
                  <a:cs typeface="Times New Roman" pitchFamily="18" charset="0"/>
                </a:rPr>
                <a:t>k</a:t>
              </a:r>
              <a:r>
                <a:rPr lang="en-US" sz="1600" i="1" baseline="-25000" dirty="0" err="1">
                  <a:latin typeface="Times New Roman" pitchFamily="18" charset="0"/>
                  <a:cs typeface="Times New Roman" pitchFamily="18" charset="0"/>
                </a:rPr>
                <a:t>r</a:t>
              </a:r>
              <a:r>
                <a:rPr lang="en-US" sz="1600" dirty="0">
                  <a:latin typeface="Times New Roman" pitchFamily="18" charset="0"/>
                  <a:cs typeface="Times New Roman" pitchFamily="18" charset="0"/>
                </a:rPr>
                <a:t>=20 </a:t>
              </a:r>
              <a:endParaRPr lang="en-US" sz="1600" baseline="30000" dirty="0">
                <a:latin typeface="Times New Roman" pitchFamily="18" charset="0"/>
                <a:cs typeface="Times New Roman" pitchFamily="18" charset="0"/>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14290"/>
            <a:ext cx="6500858" cy="677108"/>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STUDY CASES AND SIMULATION RESULTS </a:t>
            </a: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6"/>
          <p:cNvSpPr/>
          <p:nvPr/>
        </p:nvSpPr>
        <p:spPr>
          <a:xfrm>
            <a:off x="0" y="1000108"/>
            <a:ext cx="7500990" cy="369332"/>
          </a:xfrm>
          <a:prstGeom prst="rect">
            <a:avLst/>
          </a:prstGeom>
        </p:spPr>
        <p:txBody>
          <a:bodyPr wrap="square">
            <a:spAutoFit/>
          </a:bodyPr>
          <a:lstStyle/>
          <a:p>
            <a:r>
              <a:rPr lang="en-US" b="1" dirty="0">
                <a:latin typeface="Times New Roman" pitchFamily="18" charset="0"/>
                <a:cs typeface="Times New Roman" pitchFamily="18" charset="0"/>
              </a:rPr>
              <a:t>The Effects of  Reserve Cost Coefficient </a:t>
            </a:r>
            <a:r>
              <a:rPr lang="en-US" b="1" dirty="0" err="1">
                <a:latin typeface="Times New Roman" pitchFamily="18" charset="0"/>
                <a:cs typeface="Times New Roman" pitchFamily="18" charset="0"/>
              </a:rPr>
              <a:t>k</a:t>
            </a:r>
            <a:r>
              <a:rPr lang="en-US" b="1" baseline="-25000" dirty="0" err="1">
                <a:latin typeface="Times New Roman" pitchFamily="18" charset="0"/>
                <a:cs typeface="Times New Roman" pitchFamily="18" charset="0"/>
              </a:rPr>
              <a:t>r</a:t>
            </a:r>
            <a:r>
              <a:rPr lang="en-US" b="1" baseline="-25000" dirty="0">
                <a:latin typeface="Times New Roman" pitchFamily="18" charset="0"/>
                <a:cs typeface="Times New Roman" pitchFamily="18" charset="0"/>
              </a:rPr>
              <a:t> </a:t>
            </a:r>
            <a:r>
              <a:rPr lang="en-US" b="1" dirty="0">
                <a:latin typeface="Times New Roman" pitchFamily="18" charset="0"/>
                <a:cs typeface="Times New Roman" pitchFamily="18" charset="0"/>
              </a:rPr>
              <a:t>and Penalty Cost Coefficient </a:t>
            </a:r>
            <a:r>
              <a:rPr lang="en-US" b="1" dirty="0" err="1">
                <a:latin typeface="Times New Roman" pitchFamily="18" charset="0"/>
                <a:cs typeface="Times New Roman" pitchFamily="18" charset="0"/>
              </a:rPr>
              <a:t>k</a:t>
            </a:r>
            <a:r>
              <a:rPr lang="en-US" b="1" baseline="-25000" dirty="0" err="1">
                <a:latin typeface="Times New Roman" pitchFamily="18" charset="0"/>
                <a:cs typeface="Times New Roman" pitchFamily="18" charset="0"/>
              </a:rPr>
              <a:t>p</a:t>
            </a:r>
            <a:r>
              <a:rPr lang="en-US" b="1" dirty="0">
                <a:latin typeface="Times New Roman" pitchFamily="18" charset="0"/>
                <a:cs typeface="Times New Roman" pitchFamily="18" charset="0"/>
              </a:rPr>
              <a:t>:</a:t>
            </a:r>
            <a:endParaRPr lang="en-US" baseline="-25000" dirty="0">
              <a:latin typeface="Times New Roman" pitchFamily="18" charset="0"/>
              <a:cs typeface="Times New Roman" pitchFamily="18" charset="0"/>
            </a:endParaRPr>
          </a:p>
        </p:txBody>
      </p:sp>
      <p:pic>
        <p:nvPicPr>
          <p:cNvPr id="53250" name="Picture 2"/>
          <p:cNvPicPr>
            <a:picLocks noChangeAspect="1" noChangeArrowheads="1"/>
          </p:cNvPicPr>
          <p:nvPr/>
        </p:nvPicPr>
        <p:blipFill>
          <a:blip r:embed="rId2"/>
          <a:srcRect/>
          <a:stretch>
            <a:fillRect/>
          </a:stretch>
        </p:blipFill>
        <p:spPr bwMode="auto">
          <a:xfrm>
            <a:off x="0" y="1357298"/>
            <a:ext cx="4143372" cy="3505930"/>
          </a:xfrm>
          <a:prstGeom prst="rect">
            <a:avLst/>
          </a:prstGeom>
          <a:noFill/>
          <a:ln w="9525">
            <a:noFill/>
            <a:miter lim="800000"/>
            <a:headEnd/>
            <a:tailEnd/>
          </a:ln>
          <a:effectLst/>
        </p:spPr>
      </p:pic>
      <p:pic>
        <p:nvPicPr>
          <p:cNvPr id="53251" name="Picture 3"/>
          <p:cNvPicPr>
            <a:picLocks noChangeAspect="1" noChangeArrowheads="1"/>
          </p:cNvPicPr>
          <p:nvPr/>
        </p:nvPicPr>
        <p:blipFill>
          <a:blip r:embed="rId3"/>
          <a:srcRect/>
          <a:stretch>
            <a:fillRect/>
          </a:stretch>
        </p:blipFill>
        <p:spPr bwMode="auto">
          <a:xfrm>
            <a:off x="4770243" y="2786082"/>
            <a:ext cx="4373757" cy="4000504"/>
          </a:xfrm>
          <a:prstGeom prst="rect">
            <a:avLst/>
          </a:prstGeom>
          <a:noFill/>
          <a:ln w="9525">
            <a:noFill/>
            <a:miter lim="800000"/>
            <a:headEnd/>
            <a:tailEnd/>
          </a:ln>
          <a:effectLst/>
        </p:spPr>
      </p:pic>
      <p:sp>
        <p:nvSpPr>
          <p:cNvPr id="16" name="Slide Number Placeholder 15"/>
          <p:cNvSpPr>
            <a:spLocks noGrp="1"/>
          </p:cNvSpPr>
          <p:nvPr>
            <p:ph type="sldNum" sz="quarter" idx="12"/>
          </p:nvPr>
        </p:nvSpPr>
        <p:spPr/>
        <p:txBody>
          <a:bodyPr/>
          <a:lstStyle/>
          <a:p>
            <a:fld id="{C04E34B1-6812-4D4E-8E42-5EAED81097AD}"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14290"/>
            <a:ext cx="6500858" cy="954107"/>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Conclusion and Further Work</a:t>
            </a:r>
          </a:p>
          <a:p>
            <a:pPr algn="ct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30"/>
          <p:cNvSpPr/>
          <p:nvPr/>
        </p:nvSpPr>
        <p:spPr>
          <a:xfrm>
            <a:off x="71438" y="1142984"/>
            <a:ext cx="8929718" cy="4247317"/>
          </a:xfrm>
          <a:prstGeom prst="rect">
            <a:avLst/>
          </a:prstGeom>
        </p:spPr>
        <p:txBody>
          <a:bodyPr wrap="square">
            <a:spAutoFit/>
          </a:bodyPr>
          <a:lstStyle/>
          <a:p>
            <a:pPr lvl="0" algn="just">
              <a:buFont typeface="Arial" pitchFamily="34" charset="0"/>
              <a:buChar char="•"/>
            </a:pPr>
            <a:r>
              <a:rPr lang="en-US" dirty="0">
                <a:latin typeface="Times New Roman" pitchFamily="18" charset="0"/>
                <a:cs typeface="Times New Roman" pitchFamily="18" charset="0"/>
              </a:rPr>
              <a:t> The implementation of PSO algorithm to find OPF solution is useful and worth of investigation.</a:t>
            </a:r>
          </a:p>
          <a:p>
            <a:pPr lvl="0" algn="just"/>
            <a:endParaRPr lang="en-US" dirty="0">
              <a:latin typeface="Times New Roman" pitchFamily="18" charset="0"/>
              <a:cs typeface="Times New Roman" pitchFamily="18" charset="0"/>
            </a:endParaRPr>
          </a:p>
          <a:p>
            <a:pPr lvl="0" algn="just"/>
            <a:endParaRPr lang="en-US" dirty="0">
              <a:latin typeface="Times New Roman" pitchFamily="18" charset="0"/>
              <a:cs typeface="Times New Roman" pitchFamily="18" charset="0"/>
            </a:endParaRPr>
          </a:p>
          <a:p>
            <a:pPr lvl="0" algn="just">
              <a:buFont typeface="Arial" pitchFamily="34" charset="0"/>
              <a:buChar char="•"/>
            </a:pPr>
            <a:r>
              <a:rPr lang="en-US" dirty="0">
                <a:latin typeface="Times New Roman" pitchFamily="18" charset="0"/>
                <a:cs typeface="Times New Roman" pitchFamily="18" charset="0"/>
              </a:rPr>
              <a:t> PSO algorithm is easy to apply and simple since it has less number of parameters to deal with comparing to other modern optimization algorithms.</a:t>
            </a:r>
          </a:p>
          <a:p>
            <a:pPr lvl="0" algn="just"/>
            <a:endParaRPr lang="en-US" dirty="0">
              <a:latin typeface="Times New Roman" pitchFamily="18" charset="0"/>
              <a:cs typeface="Times New Roman" pitchFamily="18" charset="0"/>
            </a:endParaRPr>
          </a:p>
          <a:p>
            <a:pPr lvl="0" algn="just"/>
            <a:endParaRPr lang="en-US" dirty="0">
              <a:latin typeface="Times New Roman" pitchFamily="18" charset="0"/>
              <a:cs typeface="Times New Roman" pitchFamily="18" charset="0"/>
            </a:endParaRPr>
          </a:p>
          <a:p>
            <a:pPr lvl="0" algn="just">
              <a:buFont typeface="Arial" pitchFamily="34" charset="0"/>
              <a:buChar char="•"/>
            </a:pPr>
            <a:r>
              <a:rPr lang="en-US" dirty="0">
                <a:latin typeface="Times New Roman" pitchFamily="18" charset="0"/>
                <a:cs typeface="Times New Roman" pitchFamily="18" charset="0"/>
              </a:rPr>
              <a:t> PSO algorithm is proper for optimal dispatch of real power of generators that include wind-powered generators.  </a:t>
            </a:r>
          </a:p>
          <a:p>
            <a:pPr lvl="0" algn="just">
              <a:buFont typeface="Arial" pitchFamily="34" charset="0"/>
              <a:buChar char="•"/>
            </a:pPr>
            <a:endParaRPr lang="en-US" dirty="0">
              <a:latin typeface="Times New Roman" pitchFamily="18" charset="0"/>
              <a:cs typeface="Times New Roman" pitchFamily="18" charset="0"/>
            </a:endParaRPr>
          </a:p>
          <a:p>
            <a:pPr lvl="0" algn="just"/>
            <a:endParaRPr lang="en-US" dirty="0">
              <a:latin typeface="Times New Roman" pitchFamily="18" charset="0"/>
              <a:cs typeface="Times New Roman" pitchFamily="18" charset="0"/>
            </a:endParaRPr>
          </a:p>
          <a:p>
            <a:pPr lvl="0" algn="just">
              <a:buFont typeface="Arial" pitchFamily="34" charset="0"/>
              <a:buChar char="•"/>
            </a:pPr>
            <a:r>
              <a:rPr lang="en-US" dirty="0">
                <a:latin typeface="Times New Roman" pitchFamily="18" charset="0"/>
                <a:cs typeface="Times New Roman" pitchFamily="18" charset="0"/>
              </a:rPr>
              <a:t> The used model of real power optimal dispatch for systems that include wind power is contains possibilities of underestimation and overestimation of available wind power plus to whether the utility owns wind turbines or not; these are the main features of this model.</a:t>
            </a:r>
          </a:p>
        </p:txBody>
      </p:sp>
      <p:sp>
        <p:nvSpPr>
          <p:cNvPr id="14" name="TextBox 13"/>
          <p:cNvSpPr txBox="1"/>
          <p:nvPr/>
        </p:nvSpPr>
        <p:spPr>
          <a:xfrm>
            <a:off x="500034" y="714356"/>
            <a:ext cx="2643206" cy="677108"/>
          </a:xfrm>
          <a:prstGeom prst="rect">
            <a:avLst/>
          </a:prstGeom>
          <a:noFill/>
        </p:spPr>
        <p:txBody>
          <a:bodyPr wrap="square" rtlCol="0">
            <a:spAutoFit/>
          </a:bodyPr>
          <a:lstStyle/>
          <a:p>
            <a:r>
              <a:rPr lang="en-US" sz="2000" b="1" dirty="0">
                <a:latin typeface="Times New Roman" pitchFamily="18" charset="0"/>
                <a:cs typeface="Times New Roman" pitchFamily="18" charset="0"/>
              </a:rPr>
              <a:t>Conclusion </a:t>
            </a: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5" name="Slide Number Placeholder 14"/>
          <p:cNvSpPr>
            <a:spLocks noGrp="1"/>
          </p:cNvSpPr>
          <p:nvPr>
            <p:ph type="sldNum" sz="quarter" idx="12"/>
          </p:nvPr>
        </p:nvSpPr>
        <p:spPr/>
        <p:txBody>
          <a:bodyPr/>
          <a:lstStyle/>
          <a:p>
            <a:fld id="{C04E34B1-6812-4D4E-8E42-5EAED81097AD}"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14290"/>
            <a:ext cx="6500858" cy="954107"/>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Conclusion and Further Work</a:t>
            </a:r>
          </a:p>
          <a:p>
            <a:pPr algn="ct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30"/>
          <p:cNvSpPr/>
          <p:nvPr/>
        </p:nvSpPr>
        <p:spPr>
          <a:xfrm>
            <a:off x="71438" y="1142984"/>
            <a:ext cx="8929718" cy="4247317"/>
          </a:xfrm>
          <a:prstGeom prst="rect">
            <a:avLst/>
          </a:prstGeom>
        </p:spPr>
        <p:txBody>
          <a:bodyPr wrap="square">
            <a:spAutoFit/>
          </a:bodyPr>
          <a:lstStyle/>
          <a:p>
            <a:pPr lvl="0" algn="just"/>
            <a:endParaRPr lang="en-US" dirty="0">
              <a:latin typeface="Times New Roman" pitchFamily="18" charset="0"/>
              <a:cs typeface="Times New Roman" pitchFamily="18" charset="0"/>
            </a:endParaRPr>
          </a:p>
          <a:p>
            <a:pPr lvl="0" algn="just">
              <a:buFont typeface="Arial" pitchFamily="34" charset="0"/>
              <a:buChar char="•"/>
            </a:pPr>
            <a:r>
              <a:rPr lang="en-US" dirty="0">
                <a:latin typeface="Times New Roman" pitchFamily="18" charset="0"/>
                <a:cs typeface="Times New Roman" pitchFamily="18" charset="0"/>
              </a:rPr>
              <a:t> The probability manipulation of wind speed and wind power of the model is suitable since wind speed itself is hard of being expected and hence the wind power as well. </a:t>
            </a:r>
          </a:p>
          <a:p>
            <a:pPr lvl="0" algn="just"/>
            <a:endParaRPr lang="en-US" dirty="0">
              <a:latin typeface="Times New Roman" pitchFamily="18" charset="0"/>
              <a:cs typeface="Times New Roman" pitchFamily="18" charset="0"/>
            </a:endParaRPr>
          </a:p>
          <a:p>
            <a:pPr lvl="0" algn="just"/>
            <a:endParaRPr lang="en-US" dirty="0">
              <a:latin typeface="Times New Roman" pitchFamily="18" charset="0"/>
              <a:cs typeface="Times New Roman" pitchFamily="18" charset="0"/>
            </a:endParaRPr>
          </a:p>
          <a:p>
            <a:pPr lvl="0" algn="just">
              <a:buFont typeface="Arial" pitchFamily="34" charset="0"/>
              <a:buChar char="•"/>
            </a:pPr>
            <a:r>
              <a:rPr lang="en-US" dirty="0">
                <a:latin typeface="Times New Roman" pitchFamily="18" charset="0"/>
                <a:cs typeface="Times New Roman" pitchFamily="18" charset="0"/>
              </a:rPr>
              <a:t> In IEEE 30-bus test system, OPF has been achieved by using PSO and gives the minimum cost for several load cases.</a:t>
            </a:r>
          </a:p>
          <a:p>
            <a:pPr lvl="0" algn="just"/>
            <a:endParaRPr lang="en-US" dirty="0">
              <a:latin typeface="Times New Roman" pitchFamily="18" charset="0"/>
              <a:cs typeface="Times New Roman" pitchFamily="18" charset="0"/>
            </a:endParaRPr>
          </a:p>
          <a:p>
            <a:pPr lvl="0" algn="just"/>
            <a:endParaRPr lang="en-US" dirty="0">
              <a:latin typeface="Times New Roman" pitchFamily="18" charset="0"/>
              <a:cs typeface="Times New Roman" pitchFamily="18" charset="0"/>
            </a:endParaRPr>
          </a:p>
          <a:p>
            <a:pPr lvl="0" algn="just">
              <a:buFont typeface="Arial" pitchFamily="34" charset="0"/>
              <a:buChar char="•"/>
            </a:pPr>
            <a:r>
              <a:rPr lang="en-US" dirty="0">
                <a:latin typeface="Times New Roman" pitchFamily="18" charset="0"/>
                <a:cs typeface="Times New Roman" pitchFamily="18" charset="0"/>
              </a:rPr>
              <a:t> Using OPF sensitivity analysis can give an indication to which of control variables have most effect to adjust violations of operating constraints.</a:t>
            </a:r>
          </a:p>
          <a:p>
            <a:pPr lvl="0" algn="just">
              <a:buFont typeface="Arial" pitchFamily="34" charset="0"/>
              <a:buChar char="•"/>
            </a:pPr>
            <a:endParaRPr lang="en-US" dirty="0">
              <a:latin typeface="Times New Roman" pitchFamily="18" charset="0"/>
              <a:cs typeface="Times New Roman" pitchFamily="18" charset="0"/>
            </a:endParaRPr>
          </a:p>
          <a:p>
            <a:pPr lvl="0" algn="just"/>
            <a:endParaRPr lang="en-US" dirty="0">
              <a:latin typeface="Times New Roman" pitchFamily="18" charset="0"/>
              <a:cs typeface="Times New Roman" pitchFamily="18" charset="0"/>
            </a:endParaRPr>
          </a:p>
          <a:p>
            <a:pPr lvl="0" algn="just">
              <a:buFont typeface="Arial" pitchFamily="34" charset="0"/>
              <a:buChar char="•"/>
            </a:pPr>
            <a:r>
              <a:rPr lang="en-US" dirty="0">
                <a:latin typeface="Times New Roman" pitchFamily="18" charset="0"/>
                <a:cs typeface="Times New Roman" pitchFamily="18" charset="0"/>
              </a:rPr>
              <a:t> The variations of wind speed parameters and their impacts on total cost investigated by 6-bus system.</a:t>
            </a:r>
          </a:p>
        </p:txBody>
      </p:sp>
      <p:sp>
        <p:nvSpPr>
          <p:cNvPr id="14" name="TextBox 13"/>
          <p:cNvSpPr txBox="1"/>
          <p:nvPr/>
        </p:nvSpPr>
        <p:spPr>
          <a:xfrm>
            <a:off x="500034" y="714356"/>
            <a:ext cx="2643206" cy="677108"/>
          </a:xfrm>
          <a:prstGeom prst="rect">
            <a:avLst/>
          </a:prstGeom>
          <a:noFill/>
        </p:spPr>
        <p:txBody>
          <a:bodyPr wrap="square" rtlCol="0">
            <a:spAutoFit/>
          </a:bodyPr>
          <a:lstStyle/>
          <a:p>
            <a:r>
              <a:rPr lang="en-US" sz="2000" b="1" dirty="0">
                <a:latin typeface="Times New Roman" pitchFamily="18" charset="0"/>
                <a:cs typeface="Times New Roman" pitchFamily="18" charset="0"/>
              </a:rPr>
              <a:t>Conclusion </a:t>
            </a: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5" name="Slide Number Placeholder 14"/>
          <p:cNvSpPr>
            <a:spLocks noGrp="1"/>
          </p:cNvSpPr>
          <p:nvPr>
            <p:ph type="sldNum" sz="quarter" idx="12"/>
          </p:nvPr>
        </p:nvSpPr>
        <p:spPr/>
        <p:txBody>
          <a:bodyPr/>
          <a:lstStyle/>
          <a:p>
            <a:fld id="{C04E34B1-6812-4D4E-8E42-5EAED81097AD}"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14290"/>
            <a:ext cx="6500858" cy="954107"/>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Conclusion and Further Work</a:t>
            </a:r>
          </a:p>
          <a:p>
            <a:pPr algn="ct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30"/>
          <p:cNvSpPr/>
          <p:nvPr/>
        </p:nvSpPr>
        <p:spPr>
          <a:xfrm>
            <a:off x="71438" y="1142984"/>
            <a:ext cx="8929718" cy="4801314"/>
          </a:xfrm>
          <a:prstGeom prst="rect">
            <a:avLst/>
          </a:prstGeom>
        </p:spPr>
        <p:txBody>
          <a:bodyPr wrap="square">
            <a:spAutoFit/>
          </a:bodyPr>
          <a:lstStyle/>
          <a:p>
            <a:pPr lvl="0" algn="just">
              <a:buFont typeface="Arial" pitchFamily="34" charset="0"/>
              <a:buChar char="•"/>
            </a:pPr>
            <a:r>
              <a:rPr lang="en-US" dirty="0">
                <a:latin typeface="Times New Roman" pitchFamily="18" charset="0"/>
                <a:cs typeface="Times New Roman" pitchFamily="18" charset="0"/>
              </a:rPr>
              <a:t> PSO algorithm needs some work on selecting its parameters and its convergence.</a:t>
            </a:r>
          </a:p>
          <a:p>
            <a:pPr lvl="0" algn="just">
              <a:buFont typeface="Arial" pitchFamily="34" charset="0"/>
              <a:buChar char="•"/>
            </a:pPr>
            <a:endParaRPr lang="en-US" dirty="0">
              <a:latin typeface="Times New Roman" pitchFamily="18" charset="0"/>
              <a:cs typeface="Times New Roman" pitchFamily="18" charset="0"/>
            </a:endParaRPr>
          </a:p>
          <a:p>
            <a:pPr lvl="0" algn="just">
              <a:buFont typeface="Arial" pitchFamily="34" charset="0"/>
              <a:buChar char="•"/>
            </a:pPr>
            <a:endParaRPr lang="en-US" dirty="0">
              <a:latin typeface="Times New Roman" pitchFamily="18" charset="0"/>
              <a:cs typeface="Times New Roman" pitchFamily="18" charset="0"/>
            </a:endParaRPr>
          </a:p>
          <a:p>
            <a:pPr lvl="0" algn="just">
              <a:buFont typeface="Arial" pitchFamily="34" charset="0"/>
              <a:buChar char="•"/>
            </a:pPr>
            <a:r>
              <a:rPr lang="en-US" dirty="0">
                <a:latin typeface="Times New Roman" pitchFamily="18" charset="0"/>
                <a:cs typeface="Times New Roman" pitchFamily="18" charset="0"/>
              </a:rPr>
              <a:t> PSO can be applied in wind power bid marketing between electric power operators.</a:t>
            </a:r>
          </a:p>
          <a:p>
            <a:pPr lvl="0" algn="just">
              <a:buFont typeface="Arial" pitchFamily="34" charset="0"/>
              <a:buChar char="•"/>
            </a:pPr>
            <a:endParaRPr lang="en-US" dirty="0">
              <a:latin typeface="Times New Roman" pitchFamily="18" charset="0"/>
              <a:cs typeface="Times New Roman" pitchFamily="18" charset="0"/>
            </a:endParaRPr>
          </a:p>
          <a:p>
            <a:pPr lvl="0" algn="just">
              <a:buFont typeface="Arial" pitchFamily="34" charset="0"/>
              <a:buChar char="•"/>
            </a:pPr>
            <a:endParaRPr lang="en-US" dirty="0">
              <a:latin typeface="Times New Roman" pitchFamily="18" charset="0"/>
              <a:cs typeface="Times New Roman" pitchFamily="18" charset="0"/>
            </a:endParaRPr>
          </a:p>
          <a:p>
            <a:pPr lvl="0" algn="just">
              <a:buFont typeface="Arial" pitchFamily="34" charset="0"/>
              <a:buChar char="•"/>
            </a:pPr>
            <a:r>
              <a:rPr lang="en-US" dirty="0">
                <a:latin typeface="Times New Roman" pitchFamily="18" charset="0"/>
                <a:cs typeface="Times New Roman" pitchFamily="18" charset="0"/>
              </a:rPr>
              <a:t> The same model can be adopted for larger power systems with wind power.</a:t>
            </a:r>
          </a:p>
          <a:p>
            <a:pPr lvl="0" algn="just">
              <a:buFont typeface="Arial" pitchFamily="34" charset="0"/>
              <a:buChar char="•"/>
            </a:pPr>
            <a:endParaRPr lang="en-US" dirty="0">
              <a:latin typeface="Times New Roman" pitchFamily="18" charset="0"/>
              <a:cs typeface="Times New Roman" pitchFamily="18" charset="0"/>
            </a:endParaRPr>
          </a:p>
          <a:p>
            <a:pPr lvl="0" algn="just">
              <a:buFont typeface="Arial" pitchFamily="34" charset="0"/>
              <a:buChar char="•"/>
            </a:pPr>
            <a:endParaRPr lang="en-US" dirty="0">
              <a:latin typeface="Times New Roman" pitchFamily="18" charset="0"/>
              <a:cs typeface="Times New Roman" pitchFamily="18" charset="0"/>
            </a:endParaRPr>
          </a:p>
          <a:p>
            <a:pPr lvl="0" algn="just">
              <a:buFont typeface="Arial" pitchFamily="34" charset="0"/>
              <a:buChar char="•"/>
            </a:pPr>
            <a:r>
              <a:rPr lang="en-US" dirty="0">
                <a:latin typeface="Times New Roman" pitchFamily="18" charset="0"/>
                <a:cs typeface="Times New Roman" pitchFamily="18" charset="0"/>
              </a:rPr>
              <a:t> The environment effects and security or risk of wind power penetration can be included in the proposed model and it becomes multi-objective model of optimal dispatch.</a:t>
            </a:r>
          </a:p>
          <a:p>
            <a:pPr lvl="0" algn="just">
              <a:buFont typeface="Arial" pitchFamily="34" charset="0"/>
              <a:buChar char="•"/>
            </a:pPr>
            <a:endParaRPr lang="en-US" dirty="0">
              <a:latin typeface="Times New Roman" pitchFamily="18" charset="0"/>
              <a:cs typeface="Times New Roman" pitchFamily="18" charset="0"/>
            </a:endParaRPr>
          </a:p>
          <a:p>
            <a:pPr lvl="0" algn="just">
              <a:buFont typeface="Arial" pitchFamily="34" charset="0"/>
              <a:buChar char="•"/>
            </a:pPr>
            <a:endParaRPr lang="en-US" dirty="0">
              <a:latin typeface="Times New Roman" pitchFamily="18" charset="0"/>
              <a:cs typeface="Times New Roman" pitchFamily="18" charset="0"/>
            </a:endParaRPr>
          </a:p>
          <a:p>
            <a:pPr lvl="0" algn="just">
              <a:buFont typeface="Arial" pitchFamily="34" charset="0"/>
              <a:buChar char="•"/>
            </a:pPr>
            <a:r>
              <a:rPr lang="en-US" dirty="0">
                <a:latin typeface="Times New Roman" pitchFamily="18" charset="0"/>
                <a:cs typeface="Times New Roman" pitchFamily="18" charset="0"/>
              </a:rPr>
              <a:t> Fuzzy logic is worth of investigation to be used instead probability concept which is used in the proposed model, especially when security of wind power penetration is included in the model.</a:t>
            </a:r>
          </a:p>
          <a:p>
            <a:pPr lvl="0" algn="just"/>
            <a:endParaRPr lang="en-US" dirty="0">
              <a:latin typeface="Times New Roman" pitchFamily="18" charset="0"/>
              <a:cs typeface="Times New Roman" pitchFamily="18" charset="0"/>
            </a:endParaRPr>
          </a:p>
        </p:txBody>
      </p:sp>
      <p:sp>
        <p:nvSpPr>
          <p:cNvPr id="14" name="TextBox 13"/>
          <p:cNvSpPr txBox="1"/>
          <p:nvPr/>
        </p:nvSpPr>
        <p:spPr>
          <a:xfrm>
            <a:off x="500034" y="714356"/>
            <a:ext cx="2643206" cy="677108"/>
          </a:xfrm>
          <a:prstGeom prst="rect">
            <a:avLst/>
          </a:prstGeom>
          <a:noFill/>
        </p:spPr>
        <p:txBody>
          <a:bodyPr wrap="square" rtlCol="0">
            <a:spAutoFit/>
          </a:bodyPr>
          <a:lstStyle/>
          <a:p>
            <a:r>
              <a:rPr lang="en-US" sz="2000" b="1" dirty="0">
                <a:latin typeface="Times New Roman" pitchFamily="18" charset="0"/>
                <a:cs typeface="Times New Roman" pitchFamily="18" charset="0"/>
              </a:rPr>
              <a:t>Further Work</a:t>
            </a: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5" name="Slide Number Placeholder 14"/>
          <p:cNvSpPr>
            <a:spLocks noGrp="1"/>
          </p:cNvSpPr>
          <p:nvPr>
            <p:ph type="sldNum" sz="quarter" idx="12"/>
          </p:nvPr>
        </p:nvSpPr>
        <p:spPr/>
        <p:txBody>
          <a:bodyPr/>
          <a:lstStyle/>
          <a:p>
            <a:fld id="{C04E34B1-6812-4D4E-8E42-5EAED81097AD}"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8662" y="2285992"/>
            <a:ext cx="7000924" cy="369332"/>
          </a:xfrm>
          <a:prstGeom prst="rect">
            <a:avLst/>
          </a:prstGeom>
          <a:noFill/>
        </p:spPr>
        <p:txBody>
          <a:bodyPr wrap="square" rtlCol="0">
            <a:spAutoFit/>
          </a:bodyPr>
          <a:lstStyle/>
          <a:p>
            <a:endParaRPr lang="en-US" dirty="0"/>
          </a:p>
        </p:txBody>
      </p:sp>
      <p:sp>
        <p:nvSpPr>
          <p:cNvPr id="6" name="TextBox 5"/>
          <p:cNvSpPr txBox="1"/>
          <p:nvPr/>
        </p:nvSpPr>
        <p:spPr>
          <a:xfrm>
            <a:off x="928662" y="357166"/>
            <a:ext cx="7000924" cy="369332"/>
          </a:xfrm>
          <a:prstGeom prst="rect">
            <a:avLst/>
          </a:prstGeom>
          <a:noFill/>
        </p:spPr>
        <p:txBody>
          <a:bodyPr wrap="square" rtlCol="0">
            <a:spAutoFit/>
          </a:bodyPr>
          <a:lstStyle/>
          <a:p>
            <a:endParaRPr lang="en-US" dirty="0"/>
          </a:p>
        </p:txBody>
      </p:sp>
      <p:sp>
        <p:nvSpPr>
          <p:cNvPr id="7" name="TextBox 6"/>
          <p:cNvSpPr txBox="1"/>
          <p:nvPr/>
        </p:nvSpPr>
        <p:spPr>
          <a:xfrm>
            <a:off x="1081062" y="509566"/>
            <a:ext cx="7000924" cy="369332"/>
          </a:xfrm>
          <a:prstGeom prst="rect">
            <a:avLst/>
          </a:prstGeom>
          <a:noFill/>
        </p:spPr>
        <p:txBody>
          <a:bodyPr wrap="square" rtlCol="0">
            <a:spAutoFit/>
          </a:bodyPr>
          <a:lstStyle/>
          <a:p>
            <a:endParaRPr lang="en-US" dirty="0"/>
          </a:p>
        </p:txBody>
      </p:sp>
      <p:sp>
        <p:nvSpPr>
          <p:cNvPr id="8" name="TextBox 7"/>
          <p:cNvSpPr txBox="1"/>
          <p:nvPr/>
        </p:nvSpPr>
        <p:spPr>
          <a:xfrm>
            <a:off x="1233462" y="661966"/>
            <a:ext cx="7000924" cy="369332"/>
          </a:xfrm>
          <a:prstGeom prst="rect">
            <a:avLst/>
          </a:prstGeom>
          <a:noFill/>
        </p:spPr>
        <p:txBody>
          <a:bodyPr wrap="square" rtlCol="0">
            <a:spAutoFit/>
          </a:bodyPr>
          <a:lstStyle/>
          <a:p>
            <a:endParaRPr lang="en-US" dirty="0"/>
          </a:p>
        </p:txBody>
      </p:sp>
      <p:sp>
        <p:nvSpPr>
          <p:cNvPr id="9" name="TextBox 8"/>
          <p:cNvSpPr txBox="1"/>
          <p:nvPr/>
        </p:nvSpPr>
        <p:spPr>
          <a:xfrm>
            <a:off x="428596" y="714356"/>
            <a:ext cx="8429684" cy="984885"/>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MOTIVATION</a:t>
            </a:r>
            <a:r>
              <a:rPr lang="en-US" b="1" dirty="0">
                <a:latin typeface="Times New Roman" pitchFamily="18" charset="0"/>
                <a:cs typeface="Times New Roman" pitchFamily="18" charset="0"/>
              </a:rPr>
              <a:t>:</a:t>
            </a:r>
          </a:p>
          <a:p>
            <a:pPr algn="ctr"/>
            <a:endParaRPr lang="en-US" b="1" dirty="0">
              <a:latin typeface="Times New Roman" pitchFamily="18" charset="0"/>
              <a:cs typeface="Times New Roman" pitchFamily="18" charset="0"/>
            </a:endParaRPr>
          </a:p>
          <a:p>
            <a:r>
              <a:rPr lang="en-US" sz="2000" b="1" dirty="0">
                <a:latin typeface="Times New Roman" pitchFamily="18" charset="0"/>
                <a:cs typeface="Times New Roman" pitchFamily="18" charset="0"/>
              </a:rPr>
              <a:t>The Growing Importance of Wind Energy:</a:t>
            </a:r>
          </a:p>
        </p:txBody>
      </p:sp>
      <p:pic>
        <p:nvPicPr>
          <p:cNvPr id="1028" name="Picture 4" descr="C:\Users\Mohamed\Desktop\+Thesis docs\Ch1\installed.png"/>
          <p:cNvPicPr>
            <a:picLocks noChangeAspect="1" noChangeArrowheads="1"/>
          </p:cNvPicPr>
          <p:nvPr/>
        </p:nvPicPr>
        <p:blipFill>
          <a:blip r:embed="rId2"/>
          <a:srcRect/>
          <a:stretch>
            <a:fillRect/>
          </a:stretch>
        </p:blipFill>
        <p:spPr bwMode="auto">
          <a:xfrm>
            <a:off x="1214414" y="1680745"/>
            <a:ext cx="7000924" cy="2248321"/>
          </a:xfrm>
          <a:prstGeom prst="rect">
            <a:avLst/>
          </a:prstGeom>
          <a:noFill/>
        </p:spPr>
      </p:pic>
      <p:pic>
        <p:nvPicPr>
          <p:cNvPr id="1029" name="Picture 5" descr="C:\Users\Mohamed\Desktop\+Thesis docs\Ch1\accinstalled.png"/>
          <p:cNvPicPr>
            <a:picLocks noChangeAspect="1" noChangeArrowheads="1"/>
          </p:cNvPicPr>
          <p:nvPr/>
        </p:nvPicPr>
        <p:blipFill>
          <a:blip r:embed="rId3"/>
          <a:srcRect/>
          <a:stretch>
            <a:fillRect/>
          </a:stretch>
        </p:blipFill>
        <p:spPr bwMode="auto">
          <a:xfrm>
            <a:off x="1214414" y="4000504"/>
            <a:ext cx="7072362" cy="2266513"/>
          </a:xfrm>
          <a:prstGeom prst="rect">
            <a:avLst/>
          </a:prstGeom>
          <a:noFill/>
        </p:spPr>
      </p:pic>
      <p:sp>
        <p:nvSpPr>
          <p:cNvPr id="10" name="Slide Number Placeholder 9"/>
          <p:cNvSpPr>
            <a:spLocks noGrp="1"/>
          </p:cNvSpPr>
          <p:nvPr>
            <p:ph type="sldNum" sz="quarter" idx="12"/>
          </p:nvPr>
        </p:nvSpPr>
        <p:spPr/>
        <p:txBody>
          <a:bodyPr/>
          <a:lstStyle/>
          <a:p>
            <a:fld id="{C04E34B1-6812-4D4E-8E42-5EAED81097AD}"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14290"/>
            <a:ext cx="6500858" cy="954107"/>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Conclusion and Further Work</a:t>
            </a:r>
          </a:p>
          <a:p>
            <a:pPr algn="ct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30"/>
          <p:cNvSpPr/>
          <p:nvPr/>
        </p:nvSpPr>
        <p:spPr>
          <a:xfrm>
            <a:off x="71438" y="1142984"/>
            <a:ext cx="8929718" cy="2031325"/>
          </a:xfrm>
          <a:prstGeom prst="rect">
            <a:avLst/>
          </a:prstGeom>
        </p:spPr>
        <p:txBody>
          <a:bodyPr wrap="square">
            <a:spAutoFit/>
          </a:bodyPr>
          <a:lstStyle/>
          <a:p>
            <a:pPr lvl="0" algn="just"/>
            <a:endParaRPr lang="en-US" dirty="0">
              <a:latin typeface="Times New Roman" pitchFamily="18" charset="0"/>
              <a:cs typeface="Times New Roman" pitchFamily="18" charset="0"/>
            </a:endParaRPr>
          </a:p>
          <a:p>
            <a:pPr lvl="0" algn="just">
              <a:buFont typeface="Arial" pitchFamily="34" charset="0"/>
              <a:buChar char="•"/>
            </a:pPr>
            <a:r>
              <a:rPr lang="en-US" dirty="0">
                <a:latin typeface="Times New Roman" pitchFamily="18" charset="0"/>
                <a:cs typeface="Times New Roman" pitchFamily="18" charset="0"/>
              </a:rPr>
              <a:t> Using the most effective control variables to adjust violations in OPF needs more study.</a:t>
            </a:r>
          </a:p>
          <a:p>
            <a:pPr lvl="0" algn="just">
              <a:buFont typeface="Arial" pitchFamily="34" charset="0"/>
              <a:buChar char="•"/>
            </a:pPr>
            <a:endParaRPr lang="en-US" dirty="0">
              <a:latin typeface="Times New Roman" pitchFamily="18" charset="0"/>
              <a:cs typeface="Times New Roman" pitchFamily="18" charset="0"/>
            </a:endParaRPr>
          </a:p>
          <a:p>
            <a:pPr lvl="0" algn="just"/>
            <a:endParaRPr lang="en-US" dirty="0">
              <a:latin typeface="Times New Roman" pitchFamily="18" charset="0"/>
              <a:cs typeface="Times New Roman" pitchFamily="18" charset="0"/>
            </a:endParaRPr>
          </a:p>
          <a:p>
            <a:pPr lvl="0" algn="just">
              <a:buFont typeface="Arial" pitchFamily="34" charset="0"/>
              <a:buChar char="•"/>
            </a:pPr>
            <a:r>
              <a:rPr lang="en-US" dirty="0">
                <a:latin typeface="Times New Roman" pitchFamily="18" charset="0"/>
                <a:cs typeface="Times New Roman" pitchFamily="18" charset="0"/>
              </a:rPr>
              <a:t> The incremental reserve and penalty costs of available wind power can be compared with incremental cost of conventional-thermal quadratic cost; this comparison could lead to useful simplifications of an economic dispatch model that includes thermal and wind power. </a:t>
            </a:r>
          </a:p>
        </p:txBody>
      </p:sp>
      <p:sp>
        <p:nvSpPr>
          <p:cNvPr id="14" name="TextBox 13"/>
          <p:cNvSpPr txBox="1"/>
          <p:nvPr/>
        </p:nvSpPr>
        <p:spPr>
          <a:xfrm>
            <a:off x="500034" y="714356"/>
            <a:ext cx="2643206" cy="677108"/>
          </a:xfrm>
          <a:prstGeom prst="rect">
            <a:avLst/>
          </a:prstGeom>
          <a:noFill/>
        </p:spPr>
        <p:txBody>
          <a:bodyPr wrap="square" rtlCol="0">
            <a:spAutoFit/>
          </a:bodyPr>
          <a:lstStyle/>
          <a:p>
            <a:r>
              <a:rPr lang="en-US" sz="2000" b="1" dirty="0">
                <a:latin typeface="Times New Roman" pitchFamily="18" charset="0"/>
                <a:cs typeface="Times New Roman" pitchFamily="18" charset="0"/>
              </a:rPr>
              <a:t>Further Work</a:t>
            </a:r>
            <a:r>
              <a:rPr lang="en-US" dirty="0">
                <a:latin typeface="Times New Roman" pitchFamily="18" charset="0"/>
                <a:cs typeface="Times New Roman" pitchFamily="18" charset="0"/>
              </a:rPr>
              <a:t> </a:t>
            </a:r>
          </a:p>
          <a:p>
            <a:pPr algn="ctr"/>
            <a:endParaRPr lang="en-US" b="1" dirty="0">
              <a:latin typeface="Times New Roman" pitchFamily="18" charset="0"/>
              <a:cs typeface="Times New Roman" pitchFamily="18" charset="0"/>
            </a:endParaRPr>
          </a:p>
        </p:txBody>
      </p:sp>
      <p:sp>
        <p:nvSpPr>
          <p:cNvPr id="15" name="Slide Number Placeholder 14"/>
          <p:cNvSpPr>
            <a:spLocks noGrp="1"/>
          </p:cNvSpPr>
          <p:nvPr>
            <p:ph type="sldNum" sz="quarter" idx="12"/>
          </p:nvPr>
        </p:nvSpPr>
        <p:spPr/>
        <p:txBody>
          <a:bodyPr/>
          <a:lstStyle/>
          <a:p>
            <a:fld id="{C04E34B1-6812-4D4E-8E42-5EAED81097AD}"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85852" y="2143116"/>
            <a:ext cx="6500858" cy="2185214"/>
          </a:xfrm>
          <a:prstGeom prst="rect">
            <a:avLst/>
          </a:prstGeom>
          <a:noFill/>
        </p:spPr>
        <p:txBody>
          <a:bodyPr wrap="square" rtlCol="0">
            <a:spAutoFit/>
          </a:bodyPr>
          <a:lstStyle/>
          <a:p>
            <a:pPr algn="ctr"/>
            <a:r>
              <a:rPr lang="en-US" sz="3600" b="1" dirty="0">
                <a:latin typeface="Times New Roman" pitchFamily="18" charset="0"/>
                <a:cs typeface="Times New Roman" pitchFamily="18" charset="0"/>
              </a:rPr>
              <a:t>Thank You </a:t>
            </a:r>
            <a:r>
              <a:rPr lang="en-US" sz="3600" b="1">
                <a:latin typeface="Times New Roman" pitchFamily="18" charset="0"/>
                <a:cs typeface="Times New Roman" pitchFamily="18" charset="0"/>
              </a:rPr>
              <a:t>for Listening</a:t>
            </a:r>
            <a:endParaRPr lang="en-US" sz="3600" b="1" dirty="0">
              <a:latin typeface="Times New Roman" pitchFamily="18" charset="0"/>
              <a:cs typeface="Times New Roman" pitchFamily="18" charset="0"/>
            </a:endParaRPr>
          </a:p>
          <a:p>
            <a:pPr algn="ctr"/>
            <a:r>
              <a:rPr lang="en-US" sz="3600" b="1" dirty="0">
                <a:latin typeface="Times New Roman" pitchFamily="18" charset="0"/>
                <a:cs typeface="Times New Roman" pitchFamily="18" charset="0"/>
              </a:rPr>
              <a:t> </a:t>
            </a:r>
          </a:p>
          <a:p>
            <a:pPr algn="ctr"/>
            <a:r>
              <a:rPr lang="en-US" sz="3200" dirty="0">
                <a:latin typeface="Times New Roman" pitchFamily="18" charset="0"/>
                <a:cs typeface="Times New Roman" pitchFamily="18" charset="0"/>
              </a:rPr>
              <a:t> </a:t>
            </a:r>
          </a:p>
          <a:p>
            <a:pPr algn="ctr"/>
            <a:endParaRPr lang="en-US" sz="3200"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53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574"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458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560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4" name="TextBox 13"/>
          <p:cNvSpPr txBox="1"/>
          <p:nvPr/>
        </p:nvSpPr>
        <p:spPr>
          <a:xfrm>
            <a:off x="3143240" y="3571876"/>
            <a:ext cx="2714644" cy="1323439"/>
          </a:xfrm>
          <a:prstGeom prst="rect">
            <a:avLst/>
          </a:prstGeom>
          <a:noFill/>
        </p:spPr>
        <p:txBody>
          <a:bodyPr wrap="square" rtlCol="0">
            <a:spAutoFit/>
          </a:bodyPr>
          <a:lstStyle/>
          <a:p>
            <a:pPr algn="ctr"/>
            <a:r>
              <a:rPr lang="en-US" sz="2800" b="1" dirty="0">
                <a:latin typeface="Times New Roman" pitchFamily="18" charset="0"/>
                <a:cs typeface="Times New Roman" pitchFamily="18" charset="0"/>
              </a:rPr>
              <a:t>Any Question</a:t>
            </a:r>
          </a:p>
          <a:p>
            <a:pPr algn="ctr"/>
            <a:r>
              <a:rPr lang="en-US" sz="2800" b="1"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gn="ctr"/>
            <a:endParaRPr lang="en-US" sz="2400" b="1" dirty="0">
              <a:latin typeface="Times New Roman" pitchFamily="18" charset="0"/>
              <a:cs typeface="Times New Roman" pitchFamily="18" charset="0"/>
            </a:endParaRPr>
          </a:p>
        </p:txBody>
      </p:sp>
      <p:sp>
        <p:nvSpPr>
          <p:cNvPr id="15" name="Slide Number Placeholder 14"/>
          <p:cNvSpPr>
            <a:spLocks noGrp="1"/>
          </p:cNvSpPr>
          <p:nvPr>
            <p:ph type="sldNum" sz="quarter" idx="12"/>
          </p:nvPr>
        </p:nvSpPr>
        <p:spPr/>
        <p:txBody>
          <a:bodyPr/>
          <a:lstStyle/>
          <a:p>
            <a:fld id="{C04E34B1-6812-4D4E-8E42-5EAED81097AD}" type="slidenum">
              <a:rPr lang="en-US" smtClean="0"/>
              <a:pPr/>
              <a:t>41</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8662" y="2285992"/>
            <a:ext cx="7000924" cy="369332"/>
          </a:xfrm>
          <a:prstGeom prst="rect">
            <a:avLst/>
          </a:prstGeom>
          <a:noFill/>
        </p:spPr>
        <p:txBody>
          <a:bodyPr wrap="square" rtlCol="0">
            <a:spAutoFit/>
          </a:bodyPr>
          <a:lstStyle/>
          <a:p>
            <a:endParaRPr lang="en-US" dirty="0"/>
          </a:p>
        </p:txBody>
      </p:sp>
      <p:sp>
        <p:nvSpPr>
          <p:cNvPr id="6" name="TextBox 5"/>
          <p:cNvSpPr txBox="1"/>
          <p:nvPr/>
        </p:nvSpPr>
        <p:spPr>
          <a:xfrm>
            <a:off x="928662" y="357166"/>
            <a:ext cx="7000924" cy="369332"/>
          </a:xfrm>
          <a:prstGeom prst="rect">
            <a:avLst/>
          </a:prstGeom>
          <a:noFill/>
        </p:spPr>
        <p:txBody>
          <a:bodyPr wrap="square" rtlCol="0">
            <a:spAutoFit/>
          </a:bodyPr>
          <a:lstStyle/>
          <a:p>
            <a:endParaRPr lang="en-US" dirty="0"/>
          </a:p>
        </p:txBody>
      </p:sp>
      <p:sp>
        <p:nvSpPr>
          <p:cNvPr id="7" name="TextBox 6"/>
          <p:cNvSpPr txBox="1"/>
          <p:nvPr/>
        </p:nvSpPr>
        <p:spPr>
          <a:xfrm>
            <a:off x="1081062" y="509566"/>
            <a:ext cx="7000924" cy="369332"/>
          </a:xfrm>
          <a:prstGeom prst="rect">
            <a:avLst/>
          </a:prstGeom>
          <a:noFill/>
        </p:spPr>
        <p:txBody>
          <a:bodyPr wrap="square" rtlCol="0">
            <a:spAutoFit/>
          </a:bodyPr>
          <a:lstStyle/>
          <a:p>
            <a:endParaRPr lang="en-US" dirty="0"/>
          </a:p>
        </p:txBody>
      </p:sp>
      <p:sp>
        <p:nvSpPr>
          <p:cNvPr id="8" name="TextBox 7"/>
          <p:cNvSpPr txBox="1"/>
          <p:nvPr/>
        </p:nvSpPr>
        <p:spPr>
          <a:xfrm>
            <a:off x="1233462" y="661966"/>
            <a:ext cx="7000924" cy="369332"/>
          </a:xfrm>
          <a:prstGeom prst="rect">
            <a:avLst/>
          </a:prstGeom>
          <a:noFill/>
        </p:spPr>
        <p:txBody>
          <a:bodyPr wrap="square" rtlCol="0">
            <a:spAutoFit/>
          </a:bodyPr>
          <a:lstStyle/>
          <a:p>
            <a:endParaRPr lang="en-US" dirty="0"/>
          </a:p>
        </p:txBody>
      </p:sp>
      <p:sp>
        <p:nvSpPr>
          <p:cNvPr id="9" name="TextBox 8"/>
          <p:cNvSpPr txBox="1"/>
          <p:nvPr/>
        </p:nvSpPr>
        <p:spPr>
          <a:xfrm>
            <a:off x="357158" y="500042"/>
            <a:ext cx="8429684" cy="3693319"/>
          </a:xfrm>
          <a:prstGeom prst="rect">
            <a:avLst/>
          </a:prstGeom>
          <a:noFill/>
        </p:spPr>
        <p:txBody>
          <a:bodyPr wrap="square" rtlCol="0">
            <a:spAutoFit/>
          </a:bodyPr>
          <a:lstStyle/>
          <a:p>
            <a:pPr algn="ctr"/>
            <a:r>
              <a:rPr lang="en-US" b="1" dirty="0">
                <a:latin typeface="Times New Roman" pitchFamily="18" charset="0"/>
                <a:cs typeface="Times New Roman" pitchFamily="18" charset="0"/>
              </a:rPr>
              <a:t>MOTIVATION:</a:t>
            </a: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a:buFont typeface="Arial" pitchFamily="34" charset="0"/>
              <a:buChar char="•"/>
            </a:pPr>
            <a:endParaRPr lang="en-US" dirty="0">
              <a:latin typeface="Times New Roman" pitchFamily="18" charset="0"/>
              <a:cs typeface="Times New Roman" pitchFamily="18" charset="0"/>
            </a:endParaRPr>
          </a:p>
          <a:p>
            <a:pPr>
              <a:buFont typeface="Arial" pitchFamily="34" charset="0"/>
              <a:buChar char="•"/>
            </a:pPr>
            <a:endParaRPr lang="en-US" dirty="0">
              <a:latin typeface="Times New Roman" pitchFamily="18" charset="0"/>
              <a:cs typeface="Times New Roman" pitchFamily="18" charset="0"/>
            </a:endParaRPr>
          </a:p>
          <a:p>
            <a:pPr>
              <a:buFont typeface="Arial" pitchFamily="34" charset="0"/>
              <a:buChar char="•"/>
            </a:pPr>
            <a:endParaRPr lang="en-US" dirty="0">
              <a:latin typeface="Times New Roman" pitchFamily="18" charset="0"/>
              <a:cs typeface="Times New Roman" pitchFamily="18" charset="0"/>
            </a:endParaRPr>
          </a:p>
          <a:p>
            <a:pPr>
              <a:buFont typeface="Arial" pitchFamily="34" charset="0"/>
              <a:buChar char="•"/>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a:buFont typeface="Arial" pitchFamily="34" charset="0"/>
              <a:buChar char="•"/>
            </a:pPr>
            <a:endParaRPr lang="en-US" dirty="0">
              <a:latin typeface="Times New Roman" pitchFamily="18" charset="0"/>
              <a:cs typeface="Times New Roman" pitchFamily="18" charset="0"/>
            </a:endParaRPr>
          </a:p>
          <a:p>
            <a:pPr>
              <a:buFont typeface="Arial" pitchFamily="34" charset="0"/>
              <a:buChar char="•"/>
            </a:pPr>
            <a:endParaRPr lang="en-US"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C04E34B1-6812-4D4E-8E42-5EAED81097AD}" type="slidenum">
              <a:rPr lang="en-US" smtClean="0"/>
              <a:pPr/>
              <a:t>5</a:t>
            </a:fld>
            <a:endParaRPr lang="en-US"/>
          </a:p>
        </p:txBody>
      </p:sp>
      <p:grpSp>
        <p:nvGrpSpPr>
          <p:cNvPr id="14" name="Group 13"/>
          <p:cNvGrpSpPr/>
          <p:nvPr/>
        </p:nvGrpSpPr>
        <p:grpSpPr>
          <a:xfrm>
            <a:off x="4857752" y="1285860"/>
            <a:ext cx="3071834" cy="2075091"/>
            <a:chOff x="4384587" y="1853975"/>
            <a:chExt cx="2830618" cy="1932215"/>
          </a:xfrm>
        </p:grpSpPr>
        <p:pic>
          <p:nvPicPr>
            <p:cNvPr id="2049" name="Picture 1" descr="C:\Users\Mohamed\Desktop\imagesCA5YZPDW.jpg"/>
            <p:cNvPicPr>
              <a:picLocks noChangeAspect="1" noChangeArrowheads="1"/>
            </p:cNvPicPr>
            <p:nvPr/>
          </p:nvPicPr>
          <p:blipFill>
            <a:blip r:embed="rId2"/>
            <a:srcRect/>
            <a:stretch>
              <a:fillRect/>
            </a:stretch>
          </p:blipFill>
          <p:spPr bwMode="auto">
            <a:xfrm>
              <a:off x="4384587" y="2243140"/>
              <a:ext cx="2830618" cy="1543050"/>
            </a:xfrm>
            <a:prstGeom prst="rect">
              <a:avLst/>
            </a:prstGeom>
            <a:noFill/>
          </p:spPr>
        </p:pic>
        <p:sp>
          <p:nvSpPr>
            <p:cNvPr id="13" name="TextBox 12"/>
            <p:cNvSpPr txBox="1"/>
            <p:nvPr/>
          </p:nvSpPr>
          <p:spPr>
            <a:xfrm>
              <a:off x="4429124" y="1853975"/>
              <a:ext cx="2571768" cy="646331"/>
            </a:xfrm>
            <a:prstGeom prst="rect">
              <a:avLst/>
            </a:prstGeom>
            <a:noFill/>
          </p:spPr>
          <p:txBody>
            <a:bodyPr wrap="square" rtlCol="0">
              <a:spAutoFit/>
            </a:bodyPr>
            <a:lstStyle/>
            <a:p>
              <a:pPr>
                <a:buFont typeface="Arial" pitchFamily="34" charset="0"/>
                <a:buChar char="•"/>
              </a:pPr>
              <a:r>
                <a:rPr lang="en-US" dirty="0">
                  <a:latin typeface="Times New Roman" pitchFamily="18" charset="0"/>
                  <a:cs typeface="Times New Roman" pitchFamily="18" charset="0"/>
                </a:rPr>
                <a:t>Fluctuations of oil prices;</a:t>
              </a:r>
              <a:endParaRPr lang="en-US" dirty="0"/>
            </a:p>
          </p:txBody>
        </p:sp>
      </p:grpSp>
      <p:sp>
        <p:nvSpPr>
          <p:cNvPr id="20" name="Rectangle 19"/>
          <p:cNvSpPr/>
          <p:nvPr/>
        </p:nvSpPr>
        <p:spPr>
          <a:xfrm>
            <a:off x="2000232" y="3500438"/>
            <a:ext cx="4929222" cy="369332"/>
          </a:xfrm>
          <a:prstGeom prst="rect">
            <a:avLst/>
          </a:prstGeom>
        </p:spPr>
        <p:txBody>
          <a:bodyPr wrap="square">
            <a:spAutoFit/>
          </a:bodyPr>
          <a:lstStyle/>
          <a:p>
            <a:pPr>
              <a:buFont typeface="Arial" pitchFamily="34" charset="0"/>
              <a:buChar char="•"/>
            </a:pPr>
            <a:r>
              <a:rPr lang="en-US" dirty="0">
                <a:latin typeface="Times New Roman" pitchFamily="18" charset="0"/>
                <a:cs typeface="Times New Roman" pitchFamily="18" charset="0"/>
              </a:rPr>
              <a:t> One of the most competitive renewable resources.</a:t>
            </a:r>
          </a:p>
        </p:txBody>
      </p:sp>
      <p:grpSp>
        <p:nvGrpSpPr>
          <p:cNvPr id="22" name="Group 21"/>
          <p:cNvGrpSpPr/>
          <p:nvPr/>
        </p:nvGrpSpPr>
        <p:grpSpPr>
          <a:xfrm>
            <a:off x="-32" y="1285860"/>
            <a:ext cx="4022320" cy="2124824"/>
            <a:chOff x="214282" y="2000240"/>
            <a:chExt cx="4022320" cy="2124824"/>
          </a:xfrm>
        </p:grpSpPr>
        <p:sp>
          <p:nvSpPr>
            <p:cNvPr id="19" name="Rectangle 18"/>
            <p:cNvSpPr/>
            <p:nvPr/>
          </p:nvSpPr>
          <p:spPr>
            <a:xfrm>
              <a:off x="214282" y="2000240"/>
              <a:ext cx="4022320" cy="369332"/>
            </a:xfrm>
            <a:prstGeom prst="rect">
              <a:avLst/>
            </a:prstGeom>
          </p:spPr>
          <p:txBody>
            <a:bodyPr wrap="none">
              <a:spAutoFit/>
            </a:bodyPr>
            <a:lstStyle/>
            <a:p>
              <a:pPr>
                <a:buFont typeface="Arial" pitchFamily="34" charset="0"/>
                <a:buChar char="•"/>
              </a:pPr>
              <a:r>
                <a:rPr lang="en-US" dirty="0">
                  <a:latin typeface="Times New Roman" pitchFamily="18" charset="0"/>
                  <a:cs typeface="Times New Roman" pitchFamily="18" charset="0"/>
                </a:rPr>
                <a:t> Abundance of wind power everywhere; </a:t>
              </a:r>
            </a:p>
          </p:txBody>
        </p:sp>
        <p:pic>
          <p:nvPicPr>
            <p:cNvPr id="2050" name="Picture 2" descr="C:\Users\Mohamed\Desktop\imagesCAMM9X07.jpg"/>
            <p:cNvPicPr>
              <a:picLocks noChangeAspect="1" noChangeArrowheads="1"/>
            </p:cNvPicPr>
            <p:nvPr/>
          </p:nvPicPr>
          <p:blipFill>
            <a:blip r:embed="rId3"/>
            <a:srcRect/>
            <a:stretch>
              <a:fillRect/>
            </a:stretch>
          </p:blipFill>
          <p:spPr bwMode="auto">
            <a:xfrm>
              <a:off x="1000100" y="2428868"/>
              <a:ext cx="2500330" cy="1696196"/>
            </a:xfrm>
            <a:prstGeom prst="rect">
              <a:avLst/>
            </a:prstGeom>
            <a:noFill/>
          </p:spPr>
        </p:pic>
      </p:grpSp>
      <p:sp>
        <p:nvSpPr>
          <p:cNvPr id="23" name="Rectangle 22"/>
          <p:cNvSpPr/>
          <p:nvPr/>
        </p:nvSpPr>
        <p:spPr>
          <a:xfrm>
            <a:off x="285720" y="857232"/>
            <a:ext cx="2779607" cy="646331"/>
          </a:xfrm>
          <a:prstGeom prst="rect">
            <a:avLst/>
          </a:prstGeom>
        </p:spPr>
        <p:txBody>
          <a:bodyPr wrap="none">
            <a:spAutoFit/>
          </a:bodyPr>
          <a:lstStyle/>
          <a:p>
            <a:r>
              <a:rPr lang="en-US" b="1" dirty="0">
                <a:latin typeface="Times New Roman" pitchFamily="18" charset="0"/>
                <a:cs typeface="Times New Roman" pitchFamily="18" charset="0"/>
              </a:rPr>
              <a:t>The Cost of Wind Energy:</a:t>
            </a:r>
          </a:p>
          <a:p>
            <a:endParaRPr lang="en-US" dirty="0">
              <a:latin typeface="Times New Roman" pitchFamily="18" charset="0"/>
              <a:cs typeface="Times New Roman" pitchFamily="18" charset="0"/>
            </a:endParaRPr>
          </a:p>
        </p:txBody>
      </p:sp>
      <p:pic>
        <p:nvPicPr>
          <p:cNvPr id="2" name="Picture 1" descr="C:\Users\Mohamed\Desktop\role_of_renewables_in_us_energy-large1.jpg"/>
          <p:cNvPicPr>
            <a:picLocks noChangeAspect="1" noChangeArrowheads="1"/>
          </p:cNvPicPr>
          <p:nvPr/>
        </p:nvPicPr>
        <p:blipFill>
          <a:blip r:embed="rId4"/>
          <a:srcRect/>
          <a:stretch>
            <a:fillRect/>
          </a:stretch>
        </p:blipFill>
        <p:spPr bwMode="auto">
          <a:xfrm>
            <a:off x="2336627" y="3871591"/>
            <a:ext cx="4735703" cy="2772119"/>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8662" y="2285992"/>
            <a:ext cx="7000924" cy="369332"/>
          </a:xfrm>
          <a:prstGeom prst="rect">
            <a:avLst/>
          </a:prstGeom>
          <a:noFill/>
        </p:spPr>
        <p:txBody>
          <a:bodyPr wrap="square" rtlCol="0">
            <a:spAutoFit/>
          </a:bodyPr>
          <a:lstStyle/>
          <a:p>
            <a:endParaRPr lang="en-US" dirty="0"/>
          </a:p>
        </p:txBody>
      </p:sp>
      <p:sp>
        <p:nvSpPr>
          <p:cNvPr id="6" name="TextBox 5"/>
          <p:cNvSpPr txBox="1"/>
          <p:nvPr/>
        </p:nvSpPr>
        <p:spPr>
          <a:xfrm>
            <a:off x="928662" y="357166"/>
            <a:ext cx="7000924" cy="369332"/>
          </a:xfrm>
          <a:prstGeom prst="rect">
            <a:avLst/>
          </a:prstGeom>
          <a:noFill/>
        </p:spPr>
        <p:txBody>
          <a:bodyPr wrap="square" rtlCol="0">
            <a:spAutoFit/>
          </a:bodyPr>
          <a:lstStyle/>
          <a:p>
            <a:endParaRPr lang="en-US" dirty="0"/>
          </a:p>
        </p:txBody>
      </p:sp>
      <p:sp>
        <p:nvSpPr>
          <p:cNvPr id="7" name="TextBox 6"/>
          <p:cNvSpPr txBox="1"/>
          <p:nvPr/>
        </p:nvSpPr>
        <p:spPr>
          <a:xfrm>
            <a:off x="1081062" y="509566"/>
            <a:ext cx="7000924" cy="369332"/>
          </a:xfrm>
          <a:prstGeom prst="rect">
            <a:avLst/>
          </a:prstGeom>
          <a:noFill/>
        </p:spPr>
        <p:txBody>
          <a:bodyPr wrap="square" rtlCol="0">
            <a:spAutoFit/>
          </a:bodyPr>
          <a:lstStyle/>
          <a:p>
            <a:endParaRPr lang="en-US" dirty="0"/>
          </a:p>
        </p:txBody>
      </p:sp>
      <p:sp>
        <p:nvSpPr>
          <p:cNvPr id="8" name="TextBox 7"/>
          <p:cNvSpPr txBox="1"/>
          <p:nvPr/>
        </p:nvSpPr>
        <p:spPr>
          <a:xfrm>
            <a:off x="1233462" y="661966"/>
            <a:ext cx="7000924" cy="369332"/>
          </a:xfrm>
          <a:prstGeom prst="rect">
            <a:avLst/>
          </a:prstGeom>
          <a:noFill/>
        </p:spPr>
        <p:txBody>
          <a:bodyPr wrap="square" rtlCol="0">
            <a:spAutoFit/>
          </a:bodyPr>
          <a:lstStyle/>
          <a:p>
            <a:endParaRPr lang="en-US" dirty="0"/>
          </a:p>
        </p:txBody>
      </p:sp>
      <p:sp>
        <p:nvSpPr>
          <p:cNvPr id="9" name="TextBox 8"/>
          <p:cNvSpPr txBox="1"/>
          <p:nvPr/>
        </p:nvSpPr>
        <p:spPr>
          <a:xfrm>
            <a:off x="357158" y="500042"/>
            <a:ext cx="8429684" cy="3693319"/>
          </a:xfrm>
          <a:prstGeom prst="rect">
            <a:avLst/>
          </a:prstGeom>
          <a:noFill/>
        </p:spPr>
        <p:txBody>
          <a:bodyPr wrap="square" rtlCol="0">
            <a:spAutoFit/>
          </a:bodyPr>
          <a:lstStyle/>
          <a:p>
            <a:pPr algn="ctr"/>
            <a:r>
              <a:rPr lang="en-US" b="1" dirty="0">
                <a:latin typeface="Times New Roman" pitchFamily="18" charset="0"/>
                <a:cs typeface="Times New Roman" pitchFamily="18" charset="0"/>
              </a:rPr>
              <a:t>MOTIVATION:</a:t>
            </a:r>
          </a:p>
          <a:p>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a:buFont typeface="Arial" pitchFamily="34" charset="0"/>
              <a:buChar char="•"/>
            </a:pPr>
            <a:endParaRPr lang="en-US" dirty="0">
              <a:latin typeface="Times New Roman" pitchFamily="18" charset="0"/>
              <a:cs typeface="Times New Roman" pitchFamily="18" charset="0"/>
            </a:endParaRPr>
          </a:p>
          <a:p>
            <a:pPr>
              <a:buFont typeface="Arial" pitchFamily="34" charset="0"/>
              <a:buChar char="•"/>
            </a:pPr>
            <a:endParaRPr lang="en-US" dirty="0">
              <a:latin typeface="Times New Roman" pitchFamily="18" charset="0"/>
              <a:cs typeface="Times New Roman" pitchFamily="18" charset="0"/>
            </a:endParaRPr>
          </a:p>
          <a:p>
            <a:pPr>
              <a:buFont typeface="Arial" pitchFamily="34" charset="0"/>
              <a:buChar char="•"/>
            </a:pPr>
            <a:endParaRPr lang="en-US" dirty="0">
              <a:latin typeface="Times New Roman" pitchFamily="18" charset="0"/>
              <a:cs typeface="Times New Roman" pitchFamily="18" charset="0"/>
            </a:endParaRPr>
          </a:p>
          <a:p>
            <a:pPr>
              <a:buFont typeface="Arial" pitchFamily="34" charset="0"/>
              <a:buChar char="•"/>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a:buFont typeface="Arial" pitchFamily="34" charset="0"/>
              <a:buChar char="•"/>
            </a:pPr>
            <a:endParaRPr lang="en-US" dirty="0">
              <a:latin typeface="Times New Roman" pitchFamily="18" charset="0"/>
              <a:cs typeface="Times New Roman" pitchFamily="18" charset="0"/>
            </a:endParaRPr>
          </a:p>
          <a:p>
            <a:pPr>
              <a:buFont typeface="Arial" pitchFamily="34" charset="0"/>
              <a:buChar char="•"/>
            </a:pPr>
            <a:endParaRPr lang="en-US"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p:txBody>
      </p:sp>
      <p:sp>
        <p:nvSpPr>
          <p:cNvPr id="10" name="Slide Number Placeholder 9"/>
          <p:cNvSpPr>
            <a:spLocks noGrp="1"/>
          </p:cNvSpPr>
          <p:nvPr>
            <p:ph type="sldNum" sz="quarter" idx="12"/>
          </p:nvPr>
        </p:nvSpPr>
        <p:spPr/>
        <p:txBody>
          <a:bodyPr/>
          <a:lstStyle/>
          <a:p>
            <a:fld id="{C04E34B1-6812-4D4E-8E42-5EAED81097AD}" type="slidenum">
              <a:rPr lang="en-US" smtClean="0"/>
              <a:pPr/>
              <a:t>6</a:t>
            </a:fld>
            <a:endParaRPr lang="en-US" dirty="0"/>
          </a:p>
        </p:txBody>
      </p:sp>
      <p:sp>
        <p:nvSpPr>
          <p:cNvPr id="21" name="Rectangle 20"/>
          <p:cNvSpPr/>
          <p:nvPr/>
        </p:nvSpPr>
        <p:spPr>
          <a:xfrm>
            <a:off x="214282" y="1142984"/>
            <a:ext cx="7000924" cy="923330"/>
          </a:xfrm>
          <a:prstGeom prst="rect">
            <a:avLst/>
          </a:prstGeom>
        </p:spPr>
        <p:txBody>
          <a:bodyPr wrap="square">
            <a:spAutoFit/>
          </a:bodyPr>
          <a:lstStyle/>
          <a:p>
            <a:r>
              <a:rPr lang="en-US" b="1" dirty="0">
                <a:latin typeface="Times New Roman" pitchFamily="18" charset="0"/>
                <a:cs typeface="Times New Roman" pitchFamily="18" charset="0"/>
              </a:rPr>
              <a:t>The Optimal Economic Dispatch of Wind Power:</a:t>
            </a:r>
          </a:p>
          <a:p>
            <a:endParaRPr lang="en-US" b="1" dirty="0">
              <a:latin typeface="Times New Roman" pitchFamily="18" charset="0"/>
              <a:cs typeface="Times New Roman" pitchFamily="18" charset="0"/>
            </a:endParaRPr>
          </a:p>
          <a:p>
            <a:r>
              <a:rPr lang="en-US" dirty="0">
                <a:latin typeface="Times New Roman" pitchFamily="18" charset="0"/>
                <a:cs typeface="Times New Roman" pitchFamily="18" charset="0"/>
              </a:rPr>
              <a:t>It’s a challenging topic to search about. </a:t>
            </a:r>
            <a:endParaRPr lang="en-US" b="1" dirty="0">
              <a:latin typeface="Times New Roman" pitchFamily="18" charset="0"/>
              <a:cs typeface="Times New Roman" pitchFamily="18" charset="0"/>
            </a:endParaRPr>
          </a:p>
        </p:txBody>
      </p:sp>
      <p:pic>
        <p:nvPicPr>
          <p:cNvPr id="56322" name="Picture 2"/>
          <p:cNvPicPr>
            <a:picLocks noChangeAspect="1" noChangeArrowheads="1"/>
          </p:cNvPicPr>
          <p:nvPr/>
        </p:nvPicPr>
        <p:blipFill>
          <a:blip r:embed="rId2"/>
          <a:srcRect/>
          <a:stretch>
            <a:fillRect/>
          </a:stretch>
        </p:blipFill>
        <p:spPr bwMode="auto">
          <a:xfrm>
            <a:off x="5572132" y="1214422"/>
            <a:ext cx="2667000" cy="2190750"/>
          </a:xfrm>
          <a:prstGeom prst="rect">
            <a:avLst/>
          </a:prstGeom>
          <a:noFill/>
          <a:ln w="9525">
            <a:noFill/>
            <a:miter lim="800000"/>
            <a:headEnd/>
            <a:tailEnd/>
          </a:ln>
          <a:effectLst/>
        </p:spPr>
      </p:pic>
      <p:pic>
        <p:nvPicPr>
          <p:cNvPr id="56323" name="Picture 3"/>
          <p:cNvPicPr>
            <a:picLocks noChangeAspect="1" noChangeArrowheads="1"/>
          </p:cNvPicPr>
          <p:nvPr/>
        </p:nvPicPr>
        <p:blipFill>
          <a:blip r:embed="rId3"/>
          <a:srcRect/>
          <a:stretch>
            <a:fillRect/>
          </a:stretch>
        </p:blipFill>
        <p:spPr bwMode="auto">
          <a:xfrm>
            <a:off x="3143240" y="2500306"/>
            <a:ext cx="1357322" cy="2035084"/>
          </a:xfrm>
          <a:prstGeom prst="rect">
            <a:avLst/>
          </a:prstGeom>
          <a:noFill/>
          <a:ln w="9525">
            <a:noFill/>
            <a:miter lim="800000"/>
            <a:headEnd/>
            <a:tailEnd/>
          </a:ln>
          <a:effectLst/>
        </p:spPr>
      </p:pic>
      <p:pic>
        <p:nvPicPr>
          <p:cNvPr id="56324" name="Picture 4"/>
          <p:cNvPicPr>
            <a:picLocks noChangeAspect="1" noChangeArrowheads="1"/>
          </p:cNvPicPr>
          <p:nvPr/>
        </p:nvPicPr>
        <p:blipFill>
          <a:blip r:embed="rId4"/>
          <a:srcRect/>
          <a:stretch>
            <a:fillRect/>
          </a:stretch>
        </p:blipFill>
        <p:spPr bwMode="auto">
          <a:xfrm>
            <a:off x="414321" y="2500306"/>
            <a:ext cx="1800225" cy="1724025"/>
          </a:xfrm>
          <a:prstGeom prst="rect">
            <a:avLst/>
          </a:prstGeom>
          <a:noFill/>
          <a:ln w="9525">
            <a:noFill/>
            <a:miter lim="800000"/>
            <a:headEnd/>
            <a:tailEnd/>
          </a:ln>
          <a:effectLst/>
        </p:spPr>
      </p:pic>
      <p:pic>
        <p:nvPicPr>
          <p:cNvPr id="56325" name="Picture 5"/>
          <p:cNvPicPr>
            <a:picLocks noChangeAspect="1" noChangeArrowheads="1"/>
          </p:cNvPicPr>
          <p:nvPr/>
        </p:nvPicPr>
        <p:blipFill>
          <a:blip r:embed="rId5"/>
          <a:srcRect/>
          <a:stretch>
            <a:fillRect/>
          </a:stretch>
        </p:blipFill>
        <p:spPr bwMode="auto">
          <a:xfrm>
            <a:off x="2824163" y="4643458"/>
            <a:ext cx="1819275" cy="1714500"/>
          </a:xfrm>
          <a:prstGeom prst="rect">
            <a:avLst/>
          </a:prstGeom>
          <a:noFill/>
          <a:ln w="9525">
            <a:noFill/>
            <a:miter lim="800000"/>
            <a:headEnd/>
            <a:tailEnd/>
          </a:ln>
          <a:effectLst/>
        </p:spPr>
      </p:pic>
      <p:pic>
        <p:nvPicPr>
          <p:cNvPr id="56327" name="Picture 7"/>
          <p:cNvPicPr>
            <a:picLocks noChangeAspect="1" noChangeArrowheads="1"/>
          </p:cNvPicPr>
          <p:nvPr/>
        </p:nvPicPr>
        <p:blipFill>
          <a:blip r:embed="rId6"/>
          <a:srcRect/>
          <a:stretch>
            <a:fillRect/>
          </a:stretch>
        </p:blipFill>
        <p:spPr bwMode="auto">
          <a:xfrm>
            <a:off x="480996" y="4572008"/>
            <a:ext cx="1733550" cy="1781175"/>
          </a:xfrm>
          <a:prstGeom prst="rect">
            <a:avLst/>
          </a:prstGeom>
          <a:noFill/>
          <a:ln w="9525">
            <a:noFill/>
            <a:miter lim="800000"/>
            <a:headEnd/>
            <a:tailEnd/>
          </a:ln>
          <a:effectLst/>
        </p:spPr>
      </p:pic>
      <p:pic>
        <p:nvPicPr>
          <p:cNvPr id="56332" name="Picture 12"/>
          <p:cNvPicPr>
            <a:picLocks noChangeAspect="1" noChangeArrowheads="1"/>
          </p:cNvPicPr>
          <p:nvPr/>
        </p:nvPicPr>
        <p:blipFill>
          <a:blip r:embed="rId7"/>
          <a:srcRect/>
          <a:stretch>
            <a:fillRect/>
          </a:stretch>
        </p:blipFill>
        <p:spPr bwMode="auto">
          <a:xfrm>
            <a:off x="5410218" y="3852669"/>
            <a:ext cx="1304922" cy="1362281"/>
          </a:xfrm>
          <a:prstGeom prst="rect">
            <a:avLst/>
          </a:prstGeom>
          <a:noFill/>
          <a:ln w="9525">
            <a:noFill/>
            <a:miter lim="800000"/>
            <a:headEnd/>
            <a:tailEnd/>
          </a:ln>
          <a:effectLst/>
        </p:spPr>
      </p:pic>
      <p:pic>
        <p:nvPicPr>
          <p:cNvPr id="56333" name="Picture 13"/>
          <p:cNvPicPr>
            <a:picLocks noChangeAspect="1" noChangeArrowheads="1"/>
          </p:cNvPicPr>
          <p:nvPr/>
        </p:nvPicPr>
        <p:blipFill>
          <a:blip r:embed="rId8"/>
          <a:srcRect/>
          <a:stretch>
            <a:fillRect/>
          </a:stretch>
        </p:blipFill>
        <p:spPr bwMode="auto">
          <a:xfrm>
            <a:off x="6849367" y="3857628"/>
            <a:ext cx="1937475" cy="1285884"/>
          </a:xfrm>
          <a:prstGeom prst="rect">
            <a:avLst/>
          </a:prstGeom>
          <a:noFill/>
          <a:ln w="9525">
            <a:noFill/>
            <a:miter lim="800000"/>
            <a:headEnd/>
            <a:tailEnd/>
          </a:ln>
          <a:effectLst/>
        </p:spPr>
      </p:pic>
      <p:sp>
        <p:nvSpPr>
          <p:cNvPr id="30" name="Rectangle 29"/>
          <p:cNvSpPr/>
          <p:nvPr/>
        </p:nvSpPr>
        <p:spPr>
          <a:xfrm>
            <a:off x="285720" y="2285992"/>
            <a:ext cx="4429156" cy="4286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786578" y="5214950"/>
            <a:ext cx="2285984" cy="800219"/>
          </a:xfrm>
          <a:prstGeom prst="rect">
            <a:avLst/>
          </a:prstGeom>
          <a:noFill/>
        </p:spPr>
        <p:txBody>
          <a:bodyPr wrap="square" rtlCol="0">
            <a:spAutoFit/>
          </a:bodyPr>
          <a:lstStyle/>
          <a:p>
            <a:pPr algn="ctr"/>
            <a:r>
              <a:rPr lang="en-US" dirty="0"/>
              <a:t>ECE580</a:t>
            </a:r>
          </a:p>
          <a:p>
            <a:pPr algn="ctr"/>
            <a:r>
              <a:rPr lang="en-US" sz="1400" dirty="0"/>
              <a:t>Wind Energy Power</a:t>
            </a:r>
          </a:p>
          <a:p>
            <a:pPr algn="ctr"/>
            <a:r>
              <a:rPr lang="en-US" sz="1400" dirty="0"/>
              <a:t>Systems</a:t>
            </a:r>
            <a:endParaRPr lang="en-US" sz="1400" b="1" dirty="0"/>
          </a:p>
        </p:txBody>
      </p:sp>
      <p:sp>
        <p:nvSpPr>
          <p:cNvPr id="32" name="TextBox 31"/>
          <p:cNvSpPr txBox="1"/>
          <p:nvPr/>
        </p:nvSpPr>
        <p:spPr>
          <a:xfrm>
            <a:off x="4714876" y="5286388"/>
            <a:ext cx="2571768" cy="584775"/>
          </a:xfrm>
          <a:prstGeom prst="rect">
            <a:avLst/>
          </a:prstGeom>
          <a:noFill/>
        </p:spPr>
        <p:txBody>
          <a:bodyPr wrap="square" rtlCol="0">
            <a:spAutoFit/>
          </a:bodyPr>
          <a:lstStyle/>
          <a:p>
            <a:r>
              <a:rPr lang="en-US" dirty="0"/>
              <a:t>             ECE488 </a:t>
            </a:r>
          </a:p>
          <a:p>
            <a:r>
              <a:rPr lang="en-US" sz="1400" dirty="0"/>
              <a:t>Power Systems  Engineering</a:t>
            </a:r>
            <a:endParaRPr lang="en-US" dirty="0"/>
          </a:p>
        </p:txBody>
      </p:sp>
      <p:sp>
        <p:nvSpPr>
          <p:cNvPr id="33" name="TextBox 32"/>
          <p:cNvSpPr txBox="1"/>
          <p:nvPr/>
        </p:nvSpPr>
        <p:spPr>
          <a:xfrm>
            <a:off x="5929322" y="3286124"/>
            <a:ext cx="1919302" cy="369332"/>
          </a:xfrm>
          <a:prstGeom prst="rect">
            <a:avLst/>
          </a:prstGeom>
          <a:noFill/>
        </p:spPr>
        <p:txBody>
          <a:bodyPr wrap="square" rtlCol="0">
            <a:spAutoFit/>
          </a:bodyPr>
          <a:lstStyle/>
          <a:p>
            <a:r>
              <a:rPr lang="en-US" b="1" dirty="0"/>
              <a:t>    Spring 2011</a:t>
            </a:r>
            <a:r>
              <a:rPr lang="en-US"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28662" y="357166"/>
            <a:ext cx="7000924" cy="369332"/>
          </a:xfrm>
          <a:prstGeom prst="rect">
            <a:avLst/>
          </a:prstGeom>
          <a:noFill/>
        </p:spPr>
        <p:txBody>
          <a:bodyPr wrap="square" rtlCol="0">
            <a:spAutoFit/>
          </a:bodyPr>
          <a:lstStyle/>
          <a:p>
            <a:endParaRPr lang="en-US" dirty="0"/>
          </a:p>
        </p:txBody>
      </p:sp>
      <p:sp>
        <p:nvSpPr>
          <p:cNvPr id="7" name="TextBox 6"/>
          <p:cNvSpPr txBox="1"/>
          <p:nvPr/>
        </p:nvSpPr>
        <p:spPr>
          <a:xfrm>
            <a:off x="1081062" y="509566"/>
            <a:ext cx="7000924" cy="369332"/>
          </a:xfrm>
          <a:prstGeom prst="rect">
            <a:avLst/>
          </a:prstGeom>
          <a:noFill/>
        </p:spPr>
        <p:txBody>
          <a:bodyPr wrap="square" rtlCol="0">
            <a:spAutoFit/>
          </a:bodyPr>
          <a:lstStyle/>
          <a:p>
            <a:endParaRPr lang="en-US" dirty="0"/>
          </a:p>
        </p:txBody>
      </p:sp>
      <p:sp>
        <p:nvSpPr>
          <p:cNvPr id="8" name="TextBox 7"/>
          <p:cNvSpPr txBox="1"/>
          <p:nvPr/>
        </p:nvSpPr>
        <p:spPr>
          <a:xfrm>
            <a:off x="1233462" y="661966"/>
            <a:ext cx="7000924" cy="369332"/>
          </a:xfrm>
          <a:prstGeom prst="rect">
            <a:avLst/>
          </a:prstGeom>
          <a:noFill/>
        </p:spPr>
        <p:txBody>
          <a:bodyPr wrap="square" rtlCol="0">
            <a:spAutoFit/>
          </a:bodyPr>
          <a:lstStyle/>
          <a:p>
            <a:endParaRPr lang="en-US" dirty="0"/>
          </a:p>
        </p:txBody>
      </p:sp>
      <p:sp>
        <p:nvSpPr>
          <p:cNvPr id="9" name="TextBox 8"/>
          <p:cNvSpPr txBox="1"/>
          <p:nvPr/>
        </p:nvSpPr>
        <p:spPr>
          <a:xfrm>
            <a:off x="357158" y="500042"/>
            <a:ext cx="8429684" cy="400110"/>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STATEMENT OF THE PROBLEM</a:t>
            </a:r>
          </a:p>
        </p:txBody>
      </p:sp>
      <p:graphicFrame>
        <p:nvGraphicFramePr>
          <p:cNvPr id="10" name="Object 9"/>
          <p:cNvGraphicFramePr>
            <a:graphicFrameLocks noChangeAspect="1"/>
          </p:cNvGraphicFramePr>
          <p:nvPr/>
        </p:nvGraphicFramePr>
        <p:xfrm>
          <a:off x="428596" y="4143380"/>
          <a:ext cx="3139512" cy="641406"/>
        </p:xfrm>
        <a:graphic>
          <a:graphicData uri="http://schemas.openxmlformats.org/presentationml/2006/ole">
            <mc:AlternateContent xmlns:mc="http://schemas.openxmlformats.org/markup-compatibility/2006">
              <mc:Choice xmlns:v="urn:schemas-microsoft-com:vml" Requires="v">
                <p:oleObj spid="_x0000_s1029" name="Equation" r:id="rId4" imgW="1180800" imgH="241200" progId="Equation.DSMT4">
                  <p:embed/>
                </p:oleObj>
              </mc:Choice>
              <mc:Fallback>
                <p:oleObj name="Equation" r:id="rId4" imgW="1180800" imgH="2412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596" y="4143380"/>
                        <a:ext cx="3139512" cy="6414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4"/>
          <p:cNvGraphicFramePr>
            <a:graphicFrameLocks noChangeAspect="1"/>
          </p:cNvGraphicFramePr>
          <p:nvPr/>
        </p:nvGraphicFramePr>
        <p:xfrm>
          <a:off x="5640408" y="4143380"/>
          <a:ext cx="1789112" cy="641350"/>
        </p:xfrm>
        <a:graphic>
          <a:graphicData uri="http://schemas.openxmlformats.org/presentationml/2006/ole">
            <mc:AlternateContent xmlns:mc="http://schemas.openxmlformats.org/markup-compatibility/2006">
              <mc:Choice xmlns:v="urn:schemas-microsoft-com:vml" Requires="v">
                <p:oleObj spid="_x0000_s1030" name="Equation" r:id="rId6" imgW="672840" imgH="241200" progId="Equation.DSMT4">
                  <p:embed/>
                </p:oleObj>
              </mc:Choice>
              <mc:Fallback>
                <p:oleObj name="Equation" r:id="rId6" imgW="672840" imgH="241200" progId="Equation.DSMT4">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0408" y="4143380"/>
                        <a:ext cx="1789112" cy="64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p:cNvSpPr/>
          <p:nvPr/>
        </p:nvSpPr>
        <p:spPr>
          <a:xfrm>
            <a:off x="357158" y="1675405"/>
            <a:ext cx="3357586" cy="369332"/>
          </a:xfrm>
          <a:prstGeom prst="rect">
            <a:avLst/>
          </a:prstGeom>
        </p:spPr>
        <p:txBody>
          <a:bodyPr wrap="square">
            <a:spAutoFit/>
          </a:bodyPr>
          <a:lstStyle/>
          <a:p>
            <a:r>
              <a:rPr lang="en-US" dirty="0">
                <a:latin typeface="Times New Roman" pitchFamily="18" charset="0"/>
                <a:cs typeface="Times New Roman" pitchFamily="18" charset="0"/>
              </a:rPr>
              <a:t>Conventional-thermal generators</a:t>
            </a:r>
            <a:endParaRPr lang="en-US" dirty="0"/>
          </a:p>
        </p:txBody>
      </p:sp>
      <p:sp>
        <p:nvSpPr>
          <p:cNvPr id="13" name="Rectangle 12"/>
          <p:cNvSpPr/>
          <p:nvPr/>
        </p:nvSpPr>
        <p:spPr>
          <a:xfrm>
            <a:off x="4929190" y="1702346"/>
            <a:ext cx="3357586" cy="369332"/>
          </a:xfrm>
          <a:prstGeom prst="rect">
            <a:avLst/>
          </a:prstGeom>
        </p:spPr>
        <p:txBody>
          <a:bodyPr wrap="square">
            <a:spAutoFit/>
          </a:bodyPr>
          <a:lstStyle/>
          <a:p>
            <a:r>
              <a:rPr lang="en-US" dirty="0">
                <a:latin typeface="Times New Roman" pitchFamily="18" charset="0"/>
                <a:cs typeface="Times New Roman" pitchFamily="18" charset="0"/>
              </a:rPr>
              <a:t>     Wind-powered generators</a:t>
            </a:r>
            <a:endParaRPr lang="en-US" dirty="0"/>
          </a:p>
        </p:txBody>
      </p:sp>
      <p:sp>
        <p:nvSpPr>
          <p:cNvPr id="11" name="Slide Number Placeholder 10"/>
          <p:cNvSpPr>
            <a:spLocks noGrp="1"/>
          </p:cNvSpPr>
          <p:nvPr>
            <p:ph type="sldNum" sz="quarter" idx="12"/>
          </p:nvPr>
        </p:nvSpPr>
        <p:spPr/>
        <p:txBody>
          <a:bodyPr/>
          <a:lstStyle/>
          <a:p>
            <a:fld id="{C04E34B1-6812-4D4E-8E42-5EAED81097AD}" type="slidenum">
              <a:rPr lang="en-US" smtClean="0"/>
              <a:pPr/>
              <a:t>7</a:t>
            </a:fld>
            <a:endParaRPr lang="en-US"/>
          </a:p>
        </p:txBody>
      </p:sp>
      <p:pic>
        <p:nvPicPr>
          <p:cNvPr id="1030" name="Picture 6" descr="C:\Users\Mohamed\Desktop\lake-huron-windmills1.jpg"/>
          <p:cNvPicPr>
            <a:picLocks noChangeAspect="1" noChangeArrowheads="1"/>
          </p:cNvPicPr>
          <p:nvPr/>
        </p:nvPicPr>
        <p:blipFill>
          <a:blip r:embed="rId8"/>
          <a:srcRect/>
          <a:stretch>
            <a:fillRect/>
          </a:stretch>
        </p:blipFill>
        <p:spPr bwMode="auto">
          <a:xfrm>
            <a:off x="4857752" y="2104033"/>
            <a:ext cx="3403234" cy="2110785"/>
          </a:xfrm>
          <a:prstGeom prst="rect">
            <a:avLst/>
          </a:prstGeom>
          <a:noFill/>
        </p:spPr>
      </p:pic>
      <p:pic>
        <p:nvPicPr>
          <p:cNvPr id="2" name="Picture 5" descr="C:\Users\Mohamed\Desktop\Battersea_Power_Station,_London-22May2010.jpg"/>
          <p:cNvPicPr>
            <a:picLocks noChangeAspect="1" noChangeArrowheads="1"/>
          </p:cNvPicPr>
          <p:nvPr/>
        </p:nvPicPr>
        <p:blipFill>
          <a:blip r:embed="rId9" cstate="print"/>
          <a:srcRect/>
          <a:stretch>
            <a:fillRect/>
          </a:stretch>
        </p:blipFill>
        <p:spPr bwMode="auto">
          <a:xfrm rot="10800000" flipV="1">
            <a:off x="428596" y="2104033"/>
            <a:ext cx="3116567" cy="2077711"/>
          </a:xfrm>
          <a:prstGeom prst="rect">
            <a:avLst/>
          </a:prstGeom>
          <a:noFill/>
        </p:spPr>
      </p:pic>
      <p:pic>
        <p:nvPicPr>
          <p:cNvPr id="1029" name="Picture 5" descr="C:\Users\Mohamed\Desktop\1-6.jpg"/>
          <p:cNvPicPr>
            <a:picLocks noChangeAspect="1" noChangeArrowheads="1"/>
          </p:cNvPicPr>
          <p:nvPr/>
        </p:nvPicPr>
        <p:blipFill>
          <a:blip r:embed="rId10"/>
          <a:srcRect/>
          <a:stretch>
            <a:fillRect/>
          </a:stretch>
        </p:blipFill>
        <p:spPr bwMode="auto">
          <a:xfrm>
            <a:off x="2500298" y="4714908"/>
            <a:ext cx="3813372" cy="2143116"/>
          </a:xfrm>
          <a:prstGeom prst="rect">
            <a:avLst/>
          </a:prstGeom>
          <a:noFill/>
        </p:spPr>
      </p:pic>
      <p:sp>
        <p:nvSpPr>
          <p:cNvPr id="14" name="TextBox 13"/>
          <p:cNvSpPr txBox="1"/>
          <p:nvPr/>
        </p:nvSpPr>
        <p:spPr>
          <a:xfrm>
            <a:off x="357158" y="934034"/>
            <a:ext cx="8429684" cy="923330"/>
          </a:xfrm>
          <a:prstGeom prst="rect">
            <a:avLst/>
          </a:prstGeom>
          <a:noFill/>
        </p:spPr>
        <p:txBody>
          <a:bodyPr wrap="square" rtlCol="0">
            <a:spAutoFit/>
          </a:bodyPr>
          <a:lstStyle/>
          <a:p>
            <a:r>
              <a:rPr lang="en-US" dirty="0">
                <a:latin typeface="Times New Roman" pitchFamily="18" charset="0"/>
                <a:cs typeface="Times New Roman" pitchFamily="18" charset="0"/>
              </a:rPr>
              <a:t>The objective function of the optimization problem in the thesis is to minimize the </a:t>
            </a:r>
            <a:r>
              <a:rPr lang="en-US" b="1" dirty="0">
                <a:latin typeface="Times New Roman" pitchFamily="18" charset="0"/>
                <a:cs typeface="Times New Roman" pitchFamily="18" charset="0"/>
              </a:rPr>
              <a:t>operating cost of the real power generation.</a:t>
            </a:r>
          </a:p>
          <a:p>
            <a:pPr algn="just"/>
            <a:endParaRPr lang="en-US" b="1"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28662" y="357166"/>
            <a:ext cx="7000924" cy="369332"/>
          </a:xfrm>
          <a:prstGeom prst="rect">
            <a:avLst/>
          </a:prstGeom>
          <a:noFill/>
        </p:spPr>
        <p:txBody>
          <a:bodyPr wrap="square" rtlCol="0">
            <a:spAutoFit/>
          </a:bodyPr>
          <a:lstStyle/>
          <a:p>
            <a:endParaRPr lang="en-US" dirty="0"/>
          </a:p>
        </p:txBody>
      </p:sp>
      <p:sp>
        <p:nvSpPr>
          <p:cNvPr id="7" name="TextBox 6"/>
          <p:cNvSpPr txBox="1"/>
          <p:nvPr/>
        </p:nvSpPr>
        <p:spPr>
          <a:xfrm>
            <a:off x="1081062" y="509566"/>
            <a:ext cx="7000924" cy="369332"/>
          </a:xfrm>
          <a:prstGeom prst="rect">
            <a:avLst/>
          </a:prstGeom>
          <a:noFill/>
        </p:spPr>
        <p:txBody>
          <a:bodyPr wrap="square" rtlCol="0">
            <a:spAutoFit/>
          </a:bodyPr>
          <a:lstStyle/>
          <a:p>
            <a:endParaRPr lang="en-US" dirty="0"/>
          </a:p>
        </p:txBody>
      </p:sp>
      <p:sp>
        <p:nvSpPr>
          <p:cNvPr id="8" name="TextBox 7"/>
          <p:cNvSpPr txBox="1"/>
          <p:nvPr/>
        </p:nvSpPr>
        <p:spPr>
          <a:xfrm>
            <a:off x="1233462" y="661966"/>
            <a:ext cx="7000924" cy="369332"/>
          </a:xfrm>
          <a:prstGeom prst="rect">
            <a:avLst/>
          </a:prstGeom>
          <a:noFill/>
        </p:spPr>
        <p:txBody>
          <a:bodyPr wrap="square" rtlCol="0">
            <a:spAutoFit/>
          </a:bodyPr>
          <a:lstStyle/>
          <a:p>
            <a:endParaRPr lang="en-US" dirty="0"/>
          </a:p>
        </p:txBody>
      </p:sp>
      <p:sp>
        <p:nvSpPr>
          <p:cNvPr id="9" name="TextBox 8"/>
          <p:cNvSpPr txBox="1"/>
          <p:nvPr/>
        </p:nvSpPr>
        <p:spPr>
          <a:xfrm>
            <a:off x="357158" y="214290"/>
            <a:ext cx="8429684" cy="984885"/>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STATEMENT OF THE PROBLEM</a:t>
            </a:r>
          </a:p>
          <a:p>
            <a:pPr algn="ctr"/>
            <a:endParaRPr lang="en-US" sz="2000" b="1" dirty="0">
              <a:latin typeface="Times New Roman" pitchFamily="18" charset="0"/>
              <a:cs typeface="Times New Roman" pitchFamily="18" charset="0"/>
            </a:endParaRPr>
          </a:p>
          <a:p>
            <a:pPr algn="just"/>
            <a:endParaRPr lang="en-US" b="1" dirty="0">
              <a:latin typeface="Times New Roman" pitchFamily="18" charset="0"/>
              <a:cs typeface="Times New Roman" pitchFamily="18" charset="0"/>
            </a:endParaRPr>
          </a:p>
        </p:txBody>
      </p:sp>
      <p:sp>
        <p:nvSpPr>
          <p:cNvPr id="13" name="Rectangle 12"/>
          <p:cNvSpPr/>
          <p:nvPr/>
        </p:nvSpPr>
        <p:spPr>
          <a:xfrm>
            <a:off x="285720" y="5000651"/>
            <a:ext cx="8572560" cy="369332"/>
          </a:xfrm>
          <a:prstGeom prst="rect">
            <a:avLst/>
          </a:prstGeom>
        </p:spPr>
        <p:txBody>
          <a:bodyPr wrap="square">
            <a:spAutoFit/>
          </a:bodyPr>
          <a:lstStyle/>
          <a:p>
            <a:r>
              <a:rPr lang="en-US" b="1" dirty="0">
                <a:latin typeface="Times New Roman" pitchFamily="18" charset="0"/>
                <a:cs typeface="Times New Roman" pitchFamily="18" charset="0"/>
              </a:rPr>
              <a:t>In similar fashion</a:t>
            </a:r>
            <a:r>
              <a:rPr lang="en-US" dirty="0">
                <a:latin typeface="Times New Roman" pitchFamily="18" charset="0"/>
                <a:cs typeface="Times New Roman" pitchFamily="18" charset="0"/>
              </a:rPr>
              <a:t>,</a:t>
            </a: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9460" name="Object 4"/>
          <p:cNvGraphicFramePr>
            <a:graphicFrameLocks noChangeAspect="1"/>
          </p:cNvGraphicFramePr>
          <p:nvPr/>
        </p:nvGraphicFramePr>
        <p:xfrm>
          <a:off x="2428860" y="2993861"/>
          <a:ext cx="4714908" cy="1435273"/>
        </p:xfrm>
        <a:graphic>
          <a:graphicData uri="http://schemas.openxmlformats.org/presentationml/2006/ole">
            <mc:AlternateContent xmlns:mc="http://schemas.openxmlformats.org/markup-compatibility/2006">
              <mc:Choice xmlns:v="urn:schemas-microsoft-com:vml" Requires="v">
                <p:oleObj spid="_x0000_s19466" name="Equation" r:id="rId3" imgW="2514600" imgH="761760" progId="Equation.DSMT4">
                  <p:embed/>
                </p:oleObj>
              </mc:Choice>
              <mc:Fallback>
                <p:oleObj name="Equation" r:id="rId3" imgW="2514600" imgH="761760" progId="Equation.DSMT4">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60" y="2993861"/>
                        <a:ext cx="4714908" cy="14352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 name="Group 15"/>
          <p:cNvGrpSpPr/>
          <p:nvPr/>
        </p:nvGrpSpPr>
        <p:grpSpPr>
          <a:xfrm>
            <a:off x="598854" y="4500585"/>
            <a:ext cx="7830798" cy="646331"/>
            <a:chOff x="329776" y="2566380"/>
            <a:chExt cx="7830798" cy="646331"/>
          </a:xfrm>
        </p:grpSpPr>
        <p:sp>
          <p:nvSpPr>
            <p:cNvPr id="19463" name="Rectangle 7"/>
            <p:cNvSpPr>
              <a:spLocks noChangeArrowheads="1"/>
            </p:cNvSpPr>
            <p:nvPr/>
          </p:nvSpPr>
          <p:spPr bwMode="auto">
            <a:xfrm>
              <a:off x="329776" y="2566380"/>
              <a:ext cx="7830798"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Low"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Calibri" pitchFamily="34" charset="0"/>
                  <a:cs typeface="Arial" pitchFamily="34" charset="0"/>
                </a:rPr>
                <a:t>Since</a:t>
              </a:r>
              <a:r>
                <a:rPr kumimoji="0" lang="en-US" b="0" i="0" u="none" strike="noStrike" cap="none" normalizeH="0" baseline="0" dirty="0">
                  <a:ln>
                    <a:noFill/>
                  </a:ln>
                  <a:solidFill>
                    <a:schemeClr val="tx1"/>
                  </a:solidFill>
                  <a:effectLst/>
                  <a:latin typeface="Times New Roman" pitchFamily="18" charset="0"/>
                  <a:ea typeface="Calibri" pitchFamily="34" charset="0"/>
                  <a:cs typeface="Arial" pitchFamily="34" charset="0"/>
                </a:rPr>
                <a:t>          </a:t>
              </a:r>
              <a:r>
                <a:rPr kumimoji="0" lang="en-US" b="0" i="0" u="none" strike="noStrike" cap="none" normalizeH="0" dirty="0">
                  <a:ln>
                    <a:noFill/>
                  </a:ln>
                  <a:solidFill>
                    <a:schemeClr val="tx1"/>
                  </a:solidFill>
                  <a:effectLst/>
                  <a:latin typeface="Times New Roman" pitchFamily="18" charset="0"/>
                  <a:ea typeface="Calibri" pitchFamily="34" charset="0"/>
                  <a:cs typeface="Arial" pitchFamily="34" charset="0"/>
                </a:rPr>
                <a:t> </a:t>
              </a:r>
              <a:r>
                <a:rPr lang="en-US" dirty="0" err="1">
                  <a:latin typeface="Times New Roman" pitchFamily="18" charset="0"/>
                  <a:ea typeface="Calibri" pitchFamily="34" charset="0"/>
                  <a:cs typeface="Arial" pitchFamily="34" charset="0"/>
                </a:rPr>
                <a:t>Weibull</a:t>
              </a:r>
              <a:r>
                <a:rPr lang="en-US" dirty="0">
                  <a:latin typeface="Times New Roman" pitchFamily="18" charset="0"/>
                  <a:ea typeface="Calibri" pitchFamily="34" charset="0"/>
                  <a:cs typeface="Arial" pitchFamily="34" charset="0"/>
                </a:rPr>
                <a:t> probability distribution function (</a:t>
              </a:r>
              <a:r>
                <a:rPr lang="en-US" dirty="0" err="1">
                  <a:latin typeface="Times New Roman" pitchFamily="18" charset="0"/>
                  <a:ea typeface="Calibri" pitchFamily="34" charset="0"/>
                  <a:cs typeface="Arial" pitchFamily="34" charset="0"/>
                </a:rPr>
                <a:t>pdf</a:t>
              </a:r>
              <a:r>
                <a:rPr lang="en-US" dirty="0">
                  <a:latin typeface="Times New Roman" pitchFamily="18" charset="0"/>
                  <a:ea typeface="Calibri" pitchFamily="34" charset="0"/>
                  <a:cs typeface="Arial" pitchFamily="34" charset="0"/>
                </a:rPr>
                <a:t>) of wind power.</a:t>
              </a:r>
              <a:endParaRPr lang="en-US" sz="3200" dirty="0">
                <a:latin typeface="Arial" pitchFamily="34" charset="0"/>
                <a:cs typeface="Arial" pitchFamily="34" charset="0"/>
              </a:endParaRPr>
            </a:p>
            <a:p>
              <a:pPr marL="0" marR="0" lvl="0" indent="0" algn="justLow"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Times New Roman" pitchFamily="18" charset="0"/>
                  <a:ea typeface="Calibri" pitchFamily="34" charset="0"/>
                  <a:cs typeface="Arial" pitchFamily="34" charset="0"/>
                </a:rPr>
                <a:t> </a:t>
              </a:r>
              <a:endParaRPr kumimoji="0" lang="en-US" sz="3200" b="0" i="0" u="none" strike="noStrike" cap="none" normalizeH="0" baseline="0" dirty="0">
                <a:ln>
                  <a:noFill/>
                </a:ln>
                <a:solidFill>
                  <a:schemeClr val="tx1"/>
                </a:solidFill>
                <a:effectLst/>
                <a:latin typeface="Arial" pitchFamily="34" charset="0"/>
                <a:cs typeface="Arial" pitchFamily="34" charset="0"/>
              </a:endParaRPr>
            </a:p>
          </p:txBody>
        </p:sp>
        <p:graphicFrame>
          <p:nvGraphicFramePr>
            <p:cNvPr id="19462" name="Object 6"/>
            <p:cNvGraphicFramePr>
              <a:graphicFrameLocks noChangeAspect="1"/>
            </p:cNvGraphicFramePr>
            <p:nvPr/>
          </p:nvGraphicFramePr>
          <p:xfrm>
            <a:off x="945336" y="2637818"/>
            <a:ext cx="571504" cy="302561"/>
          </p:xfrm>
          <a:graphic>
            <a:graphicData uri="http://schemas.openxmlformats.org/presentationml/2006/ole">
              <mc:AlternateContent xmlns:mc="http://schemas.openxmlformats.org/markup-compatibility/2006">
                <mc:Choice xmlns:v="urn:schemas-microsoft-com:vml" Requires="v">
                  <p:oleObj spid="_x0000_s19467" name="Equation" r:id="rId5" imgW="431640" imgH="228600" progId="Equation.DSMT4">
                    <p:embed/>
                  </p:oleObj>
                </mc:Choice>
                <mc:Fallback>
                  <p:oleObj name="Equation" r:id="rId5" imgW="431640" imgH="228600" progId="Equation.DSMT4">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5336" y="2637818"/>
                          <a:ext cx="571504" cy="3025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9465" name="Object 9"/>
          <p:cNvGraphicFramePr>
            <a:graphicFrameLocks noChangeAspect="1"/>
          </p:cNvGraphicFramePr>
          <p:nvPr/>
        </p:nvGraphicFramePr>
        <p:xfrm>
          <a:off x="2714612" y="5357826"/>
          <a:ext cx="4286280" cy="1284050"/>
        </p:xfrm>
        <a:graphic>
          <a:graphicData uri="http://schemas.openxmlformats.org/presentationml/2006/ole">
            <mc:AlternateContent xmlns:mc="http://schemas.openxmlformats.org/markup-compatibility/2006">
              <mc:Choice xmlns:v="urn:schemas-microsoft-com:vml" Requires="v">
                <p:oleObj spid="_x0000_s19468" name="Equation" r:id="rId7" imgW="2450880" imgH="736560" progId="Equation.DSMT4">
                  <p:embed/>
                </p:oleObj>
              </mc:Choice>
              <mc:Fallback>
                <p:oleObj name="Equation" r:id="rId7" imgW="2450880" imgH="736560" progId="Equation.DSMT4">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4612" y="5357826"/>
                        <a:ext cx="4286280" cy="128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Slide Number Placeholder 13"/>
          <p:cNvSpPr>
            <a:spLocks noGrp="1"/>
          </p:cNvSpPr>
          <p:nvPr>
            <p:ph type="sldNum" sz="quarter" idx="12"/>
          </p:nvPr>
        </p:nvSpPr>
        <p:spPr/>
        <p:txBody>
          <a:bodyPr/>
          <a:lstStyle/>
          <a:p>
            <a:fld id="{C04E34B1-6812-4D4E-8E42-5EAED81097AD}" type="slidenum">
              <a:rPr lang="en-US" smtClean="0"/>
              <a:pPr/>
              <a:t>8</a:t>
            </a:fld>
            <a:endParaRPr lang="en-US"/>
          </a:p>
        </p:txBody>
      </p:sp>
      <p:pic>
        <p:nvPicPr>
          <p:cNvPr id="19468" name="Picture 12"/>
          <p:cNvPicPr>
            <a:picLocks noChangeAspect="1" noChangeArrowheads="1"/>
          </p:cNvPicPr>
          <p:nvPr/>
        </p:nvPicPr>
        <p:blipFill>
          <a:blip r:embed="rId9" cstate="print"/>
          <a:srcRect l="2353" t="15846" r="2353"/>
          <a:stretch>
            <a:fillRect/>
          </a:stretch>
        </p:blipFill>
        <p:spPr bwMode="auto">
          <a:xfrm>
            <a:off x="1500165" y="785794"/>
            <a:ext cx="6222301" cy="2039857"/>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28662" y="357166"/>
            <a:ext cx="7000924" cy="369332"/>
          </a:xfrm>
          <a:prstGeom prst="rect">
            <a:avLst/>
          </a:prstGeom>
          <a:noFill/>
        </p:spPr>
        <p:txBody>
          <a:bodyPr wrap="square" rtlCol="0">
            <a:spAutoFit/>
          </a:bodyPr>
          <a:lstStyle/>
          <a:p>
            <a:endParaRPr lang="en-US" dirty="0"/>
          </a:p>
        </p:txBody>
      </p:sp>
      <p:sp>
        <p:nvSpPr>
          <p:cNvPr id="7" name="TextBox 6"/>
          <p:cNvSpPr txBox="1"/>
          <p:nvPr/>
        </p:nvSpPr>
        <p:spPr>
          <a:xfrm>
            <a:off x="1081062" y="509566"/>
            <a:ext cx="7000924" cy="369332"/>
          </a:xfrm>
          <a:prstGeom prst="rect">
            <a:avLst/>
          </a:prstGeom>
          <a:noFill/>
        </p:spPr>
        <p:txBody>
          <a:bodyPr wrap="square" rtlCol="0">
            <a:spAutoFit/>
          </a:bodyPr>
          <a:lstStyle/>
          <a:p>
            <a:endParaRPr lang="en-US" dirty="0"/>
          </a:p>
        </p:txBody>
      </p:sp>
      <p:sp>
        <p:nvSpPr>
          <p:cNvPr id="8" name="TextBox 7"/>
          <p:cNvSpPr txBox="1"/>
          <p:nvPr/>
        </p:nvSpPr>
        <p:spPr>
          <a:xfrm>
            <a:off x="1233462" y="661966"/>
            <a:ext cx="7000924" cy="369332"/>
          </a:xfrm>
          <a:prstGeom prst="rect">
            <a:avLst/>
          </a:prstGeom>
          <a:noFill/>
        </p:spPr>
        <p:txBody>
          <a:bodyPr wrap="square" rtlCol="0">
            <a:spAutoFit/>
          </a:bodyPr>
          <a:lstStyle/>
          <a:p>
            <a:endParaRPr lang="en-US" dirty="0"/>
          </a:p>
        </p:txBody>
      </p:sp>
      <p:sp>
        <p:nvSpPr>
          <p:cNvPr id="9" name="TextBox 8"/>
          <p:cNvSpPr txBox="1"/>
          <p:nvPr/>
        </p:nvSpPr>
        <p:spPr>
          <a:xfrm>
            <a:off x="357158" y="214291"/>
            <a:ext cx="8429684" cy="1538883"/>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STATEMENT OF THE PROBLEM</a:t>
            </a:r>
          </a:p>
          <a:p>
            <a:pPr algn="ctr"/>
            <a:endParaRPr lang="en-US" sz="2000" b="1" dirty="0">
              <a:latin typeface="Times New Roman" pitchFamily="18" charset="0"/>
              <a:cs typeface="Times New Roman" pitchFamily="18" charset="0"/>
            </a:endParaRPr>
          </a:p>
          <a:p>
            <a:r>
              <a:rPr lang="en-US" dirty="0">
                <a:latin typeface="Times New Roman" pitchFamily="18" charset="0"/>
                <a:cs typeface="Times New Roman" pitchFamily="18" charset="0"/>
              </a:rPr>
              <a:t>The model of OPF for systems including thermal and wind-powered generators:</a:t>
            </a:r>
          </a:p>
          <a:p>
            <a:r>
              <a:rPr lang="en-US" dirty="0">
                <a:latin typeface="Times New Roman" pitchFamily="18" charset="0"/>
                <a:cs typeface="Times New Roman" pitchFamily="18" charset="0"/>
              </a:rPr>
              <a:t> </a:t>
            </a:r>
          </a:p>
          <a:p>
            <a:pPr algn="just"/>
            <a:endParaRPr lang="en-US" b="1" dirty="0">
              <a:latin typeface="Times New Roman" pitchFamily="18" charset="0"/>
              <a:cs typeface="Times New Roman" pitchFamily="18" charset="0"/>
            </a:endParaRP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0485" name="Object 5"/>
          <p:cNvGraphicFramePr>
            <a:graphicFrameLocks noChangeAspect="1"/>
          </p:cNvGraphicFramePr>
          <p:nvPr/>
        </p:nvGraphicFramePr>
        <p:xfrm>
          <a:off x="285720" y="1350977"/>
          <a:ext cx="6550025" cy="4078287"/>
        </p:xfrm>
        <a:graphic>
          <a:graphicData uri="http://schemas.openxmlformats.org/presentationml/2006/ole">
            <mc:AlternateContent xmlns:mc="http://schemas.openxmlformats.org/markup-compatibility/2006">
              <mc:Choice xmlns:v="urn:schemas-microsoft-com:vml" Requires="v">
                <p:oleObj spid="_x0000_s20493" name="Equation" r:id="rId3" imgW="4457520" imgH="2565360" progId="Equation.DSMT4">
                  <p:embed/>
                </p:oleObj>
              </mc:Choice>
              <mc:Fallback>
                <p:oleObj name="Equation" r:id="rId3" imgW="4457520" imgH="256536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0" y="1350977"/>
                        <a:ext cx="6550025" cy="4078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7" name="Object 7"/>
          <p:cNvGraphicFramePr>
            <a:graphicFrameLocks noChangeAspect="1"/>
          </p:cNvGraphicFramePr>
          <p:nvPr/>
        </p:nvGraphicFramePr>
        <p:xfrm>
          <a:off x="1474788" y="3692525"/>
          <a:ext cx="179387" cy="280988"/>
        </p:xfrm>
        <a:graphic>
          <a:graphicData uri="http://schemas.openxmlformats.org/presentationml/2006/ole">
            <mc:AlternateContent xmlns:mc="http://schemas.openxmlformats.org/markup-compatibility/2006">
              <mc:Choice xmlns:v="urn:schemas-microsoft-com:vml" Requires="v">
                <p:oleObj spid="_x0000_s20494" name="Equation" r:id="rId5" imgW="114120" imgH="177480" progId="Equation.DSMT4">
                  <p:embed/>
                </p:oleObj>
              </mc:Choice>
              <mc:Fallback>
                <p:oleObj name="Equation" r:id="rId5" imgW="114120" imgH="177480" progId="Equation.DSMT4">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4788" y="3692525"/>
                        <a:ext cx="179387" cy="280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p:nvSpPr>
        <p:spPr>
          <a:xfrm>
            <a:off x="500034" y="5715016"/>
            <a:ext cx="8001056" cy="646331"/>
          </a:xfrm>
          <a:prstGeom prst="rect">
            <a:avLst/>
          </a:prstGeom>
        </p:spPr>
        <p:txBody>
          <a:bodyPr wrap="square">
            <a:spAutoFit/>
          </a:bodyPr>
          <a:lstStyle/>
          <a:p>
            <a:pPr algn="just"/>
            <a:r>
              <a:rPr lang="en-US" dirty="0">
                <a:latin typeface="Times New Roman" pitchFamily="18" charset="0"/>
                <a:cs typeface="Times New Roman" pitchFamily="18" charset="0"/>
              </a:rPr>
              <a:t>Particle Swarm Optimization (PSO) algorithm is used for solving this optimization problem.</a:t>
            </a:r>
          </a:p>
        </p:txBody>
      </p:sp>
      <p:sp>
        <p:nvSpPr>
          <p:cNvPr id="12" name="Slide Number Placeholder 11"/>
          <p:cNvSpPr>
            <a:spLocks noGrp="1"/>
          </p:cNvSpPr>
          <p:nvPr>
            <p:ph type="sldNum" sz="quarter" idx="12"/>
          </p:nvPr>
        </p:nvSpPr>
        <p:spPr/>
        <p:txBody>
          <a:bodyPr/>
          <a:lstStyle/>
          <a:p>
            <a:fld id="{C04E34B1-6812-4D4E-8E42-5EAED81097AD}" type="slidenum">
              <a:rPr lang="en-US" smtClean="0"/>
              <a:pPr/>
              <a:t>9</a:t>
            </a:fld>
            <a:endParaRPr lang="en-US"/>
          </a:p>
        </p:txBody>
      </p:sp>
      <p:grpSp>
        <p:nvGrpSpPr>
          <p:cNvPr id="20" name="Group 19"/>
          <p:cNvGrpSpPr/>
          <p:nvPr/>
        </p:nvGrpSpPr>
        <p:grpSpPr>
          <a:xfrm>
            <a:off x="3547943" y="2643182"/>
            <a:ext cx="5453213" cy="2643206"/>
            <a:chOff x="3357554" y="2428868"/>
            <a:chExt cx="5453213" cy="2643206"/>
          </a:xfrm>
        </p:grpSpPr>
        <p:graphicFrame>
          <p:nvGraphicFramePr>
            <p:cNvPr id="20488" name="Object 8"/>
            <p:cNvGraphicFramePr>
              <a:graphicFrameLocks noChangeAspect="1"/>
            </p:cNvGraphicFramePr>
            <p:nvPr/>
          </p:nvGraphicFramePr>
          <p:xfrm>
            <a:off x="4857767" y="2571744"/>
            <a:ext cx="1714497" cy="350180"/>
          </p:xfrm>
          <a:graphic>
            <a:graphicData uri="http://schemas.openxmlformats.org/presentationml/2006/ole">
              <mc:AlternateContent xmlns:mc="http://schemas.openxmlformats.org/markup-compatibility/2006">
                <mc:Choice xmlns:v="urn:schemas-microsoft-com:vml" Requires="v">
                  <p:oleObj spid="_x0000_s20495" name="Equation" r:id="rId7" imgW="1180800" imgH="241200" progId="Equation.DSMT4">
                    <p:embed/>
                  </p:oleObj>
                </mc:Choice>
                <mc:Fallback>
                  <p:oleObj name="Equation" r:id="rId7" imgW="1180800" imgH="241200" progId="Equation.DSMT4">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7767" y="2571744"/>
                          <a:ext cx="1714497" cy="3501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9" name="Object 9"/>
            <p:cNvGraphicFramePr>
              <a:graphicFrameLocks noChangeAspect="1"/>
            </p:cNvGraphicFramePr>
            <p:nvPr/>
          </p:nvGraphicFramePr>
          <p:xfrm>
            <a:off x="4857752" y="3071810"/>
            <a:ext cx="928694" cy="332913"/>
          </p:xfrm>
          <a:graphic>
            <a:graphicData uri="http://schemas.openxmlformats.org/presentationml/2006/ole">
              <mc:AlternateContent xmlns:mc="http://schemas.openxmlformats.org/markup-compatibility/2006">
                <mc:Choice xmlns:v="urn:schemas-microsoft-com:vml" Requires="v">
                  <p:oleObj spid="_x0000_s20496" name="Equation" r:id="rId9" imgW="672840" imgH="241200" progId="Equation.DSMT4">
                    <p:embed/>
                  </p:oleObj>
                </mc:Choice>
                <mc:Fallback>
                  <p:oleObj name="Equation" r:id="rId9" imgW="672840" imgH="241200" progId="Equation.DSMT4">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7752" y="3071810"/>
                          <a:ext cx="928694" cy="3329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90" name="Object 10"/>
            <p:cNvGraphicFramePr>
              <a:graphicFrameLocks noChangeAspect="1"/>
            </p:cNvGraphicFramePr>
            <p:nvPr/>
          </p:nvGraphicFramePr>
          <p:xfrm>
            <a:off x="4857752" y="3571876"/>
            <a:ext cx="3953015" cy="689460"/>
          </p:xfrm>
          <a:graphic>
            <a:graphicData uri="http://schemas.openxmlformats.org/presentationml/2006/ole">
              <mc:AlternateContent xmlns:mc="http://schemas.openxmlformats.org/markup-compatibility/2006">
                <mc:Choice xmlns:v="urn:schemas-microsoft-com:vml" Requires="v">
                  <p:oleObj spid="_x0000_s20497" name="Equation" r:id="rId11" imgW="2920680" imgH="507960" progId="Equation.DSMT4">
                    <p:embed/>
                  </p:oleObj>
                </mc:Choice>
                <mc:Fallback>
                  <p:oleObj name="Equation" r:id="rId11" imgW="2920680" imgH="507960" progId="Equation.DSMT4">
                    <p:embed/>
                    <p:pic>
                      <p:nvPicPr>
                        <p:cNvPr id="0"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57752" y="3571876"/>
                          <a:ext cx="3953015" cy="6894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92" name="Object 12"/>
            <p:cNvGraphicFramePr>
              <a:graphicFrameLocks noChangeAspect="1"/>
            </p:cNvGraphicFramePr>
            <p:nvPr/>
          </p:nvGraphicFramePr>
          <p:xfrm>
            <a:off x="4857752" y="4410086"/>
            <a:ext cx="3890962" cy="661988"/>
          </p:xfrm>
          <a:graphic>
            <a:graphicData uri="http://schemas.openxmlformats.org/presentationml/2006/ole">
              <mc:AlternateContent xmlns:mc="http://schemas.openxmlformats.org/markup-compatibility/2006">
                <mc:Choice xmlns:v="urn:schemas-microsoft-com:vml" Requires="v">
                  <p:oleObj spid="_x0000_s20498" name="Equation" r:id="rId13" imgW="2831760" imgH="482400" progId="Equation.DSMT4">
                    <p:embed/>
                  </p:oleObj>
                </mc:Choice>
                <mc:Fallback>
                  <p:oleObj name="Equation" r:id="rId13" imgW="2831760" imgH="482400" progId="Equation.DSMT4">
                    <p:embed/>
                    <p:pic>
                      <p:nvPicPr>
                        <p:cNvPr id="0"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57752" y="4410086"/>
                          <a:ext cx="3890962" cy="661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Box 18"/>
            <p:cNvSpPr txBox="1"/>
            <p:nvPr/>
          </p:nvSpPr>
          <p:spPr>
            <a:xfrm>
              <a:off x="3357554" y="2428868"/>
              <a:ext cx="1714512" cy="677108"/>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Where:</a:t>
              </a:r>
              <a:endParaRPr lang="en-US" dirty="0">
                <a:latin typeface="Times New Roman" pitchFamily="18" charset="0"/>
                <a:cs typeface="Times New Roman" pitchFamily="18" charset="0"/>
              </a:endParaRPr>
            </a:p>
            <a:p>
              <a:pPr algn="just"/>
              <a:endParaRPr lang="en-US" b="1" dirty="0">
                <a:latin typeface="Times New Roman" pitchFamily="18" charset="0"/>
                <a:cs typeface="Times New Roman" pitchFamily="18" charset="0"/>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1745</TotalTime>
  <Words>1264</Words>
  <Application>Microsoft Office PowerPoint</Application>
  <PresentationFormat>On-screen Show (4:3)</PresentationFormat>
  <Paragraphs>275</Paragraphs>
  <Slides>41</Slides>
  <Notes>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7" baseType="lpstr">
      <vt:lpstr>Arial</vt:lpstr>
      <vt:lpstr>Calibri</vt:lpstr>
      <vt:lpstr>Times New Roman</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Mohamed</dc:creator>
  <cp:lastModifiedBy>Mohamed Abuella</cp:lastModifiedBy>
  <cp:revision>247</cp:revision>
  <dcterms:created xsi:type="dcterms:W3CDTF">2012-04-16T04:05:18Z</dcterms:created>
  <dcterms:modified xsi:type="dcterms:W3CDTF">2019-08-03T03:15:24Z</dcterms:modified>
</cp:coreProperties>
</file>